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9" r:id="rId3"/>
    <p:sldId id="258" r:id="rId4"/>
    <p:sldId id="261" r:id="rId5"/>
    <p:sldId id="262" r:id="rId6"/>
    <p:sldId id="263" r:id="rId7"/>
    <p:sldId id="265" r:id="rId8"/>
    <p:sldId id="267" r:id="rId9"/>
    <p:sldId id="257"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FEA30B-CAF4-8248-8699-00F0F10F0E1B}" type="datetimeFigureOut">
              <a:rPr lang="fr-FR" smtClean="0"/>
              <a:t>20/01/2024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128DB5-5B9C-8342-A4BA-709785C90C71}" type="slidenum">
              <a:rPr lang="fr-FR" smtClean="0"/>
              <a:t>‹N°›</a:t>
            </a:fld>
            <a:endParaRPr lang="fr-FR"/>
          </a:p>
        </p:txBody>
      </p:sp>
    </p:spTree>
    <p:extLst>
      <p:ext uri="{BB962C8B-B14F-4D97-AF65-F5344CB8AC3E}">
        <p14:creationId xmlns:p14="http://schemas.microsoft.com/office/powerpoint/2010/main" val="1950749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5128DB5-5B9C-8342-A4BA-709785C90C71}" type="slidenum">
              <a:rPr lang="fr-FR" smtClean="0"/>
              <a:t>4</a:t>
            </a:fld>
            <a:endParaRPr lang="fr-FR"/>
          </a:p>
        </p:txBody>
      </p:sp>
    </p:spTree>
    <p:extLst>
      <p:ext uri="{BB962C8B-B14F-4D97-AF65-F5344CB8AC3E}">
        <p14:creationId xmlns:p14="http://schemas.microsoft.com/office/powerpoint/2010/main" val="2711062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5ACF26-F0D1-7A70-2459-F4F6EB9ACAA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CA7FC58E-18AA-64E0-50F9-0E29517927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4FED96C-D5BA-37ED-74E9-A2EF395E36AE}"/>
              </a:ext>
            </a:extLst>
          </p:cNvPr>
          <p:cNvSpPr>
            <a:spLocks noGrp="1"/>
          </p:cNvSpPr>
          <p:nvPr>
            <p:ph type="dt" sz="half" idx="10"/>
          </p:nvPr>
        </p:nvSpPr>
        <p:spPr/>
        <p:txBody>
          <a:bodyPr/>
          <a:lstStyle/>
          <a:p>
            <a:fld id="{DCA0F72B-DE2A-AA49-975C-CC90C5A81F85}" type="datetimeFigureOut">
              <a:rPr lang="fr-FR" smtClean="0"/>
              <a:t>20/01/2024</a:t>
            </a:fld>
            <a:endParaRPr lang="fr-FR"/>
          </a:p>
        </p:txBody>
      </p:sp>
      <p:sp>
        <p:nvSpPr>
          <p:cNvPr id="5" name="Espace réservé du pied de page 4">
            <a:extLst>
              <a:ext uri="{FF2B5EF4-FFF2-40B4-BE49-F238E27FC236}">
                <a16:creationId xmlns:a16="http://schemas.microsoft.com/office/drawing/2014/main" id="{FF1BF6D9-2AA3-AC05-F212-73969E74503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5B78C1F-6452-511F-E5F6-59A5BB4D3A47}"/>
              </a:ext>
            </a:extLst>
          </p:cNvPr>
          <p:cNvSpPr>
            <a:spLocks noGrp="1"/>
          </p:cNvSpPr>
          <p:nvPr>
            <p:ph type="sldNum" sz="quarter" idx="12"/>
          </p:nvPr>
        </p:nvSpPr>
        <p:spPr/>
        <p:txBody>
          <a:bodyPr/>
          <a:lstStyle/>
          <a:p>
            <a:fld id="{F3CF5E80-8174-1F45-BB42-0BD262432FB0}" type="slidenum">
              <a:rPr lang="fr-FR" smtClean="0"/>
              <a:t>‹N°›</a:t>
            </a:fld>
            <a:endParaRPr lang="fr-FR"/>
          </a:p>
        </p:txBody>
      </p:sp>
    </p:spTree>
    <p:extLst>
      <p:ext uri="{BB962C8B-B14F-4D97-AF65-F5344CB8AC3E}">
        <p14:creationId xmlns:p14="http://schemas.microsoft.com/office/powerpoint/2010/main" val="2479373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FD1F2E-60A8-FA83-602D-165104C008FA}"/>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0144697-89D2-0612-4995-1845B6D4759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6A4B541-214D-CCDD-EE62-DB681E8BD400}"/>
              </a:ext>
            </a:extLst>
          </p:cNvPr>
          <p:cNvSpPr>
            <a:spLocks noGrp="1"/>
          </p:cNvSpPr>
          <p:nvPr>
            <p:ph type="dt" sz="half" idx="10"/>
          </p:nvPr>
        </p:nvSpPr>
        <p:spPr/>
        <p:txBody>
          <a:bodyPr/>
          <a:lstStyle/>
          <a:p>
            <a:fld id="{DCA0F72B-DE2A-AA49-975C-CC90C5A81F85}" type="datetimeFigureOut">
              <a:rPr lang="fr-FR" smtClean="0"/>
              <a:t>20/01/2024</a:t>
            </a:fld>
            <a:endParaRPr lang="fr-FR"/>
          </a:p>
        </p:txBody>
      </p:sp>
      <p:sp>
        <p:nvSpPr>
          <p:cNvPr id="5" name="Espace réservé du pied de page 4">
            <a:extLst>
              <a:ext uri="{FF2B5EF4-FFF2-40B4-BE49-F238E27FC236}">
                <a16:creationId xmlns:a16="http://schemas.microsoft.com/office/drawing/2014/main" id="{71C12D3D-425E-026D-D5B8-2EA36CD279E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8314BBE-DB8A-20EB-FCB0-1912EE0718FA}"/>
              </a:ext>
            </a:extLst>
          </p:cNvPr>
          <p:cNvSpPr>
            <a:spLocks noGrp="1"/>
          </p:cNvSpPr>
          <p:nvPr>
            <p:ph type="sldNum" sz="quarter" idx="12"/>
          </p:nvPr>
        </p:nvSpPr>
        <p:spPr/>
        <p:txBody>
          <a:bodyPr/>
          <a:lstStyle/>
          <a:p>
            <a:fld id="{F3CF5E80-8174-1F45-BB42-0BD262432FB0}" type="slidenum">
              <a:rPr lang="fr-FR" smtClean="0"/>
              <a:t>‹N°›</a:t>
            </a:fld>
            <a:endParaRPr lang="fr-FR"/>
          </a:p>
        </p:txBody>
      </p:sp>
    </p:spTree>
    <p:extLst>
      <p:ext uri="{BB962C8B-B14F-4D97-AF65-F5344CB8AC3E}">
        <p14:creationId xmlns:p14="http://schemas.microsoft.com/office/powerpoint/2010/main" val="3522233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600EC30-0C67-C632-DBC9-0345C2C6BC0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C49DDDC-2079-2FC3-FA4A-E4F5A757CCC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4D00DFC-37F8-B743-9306-5DF2D33ACA41}"/>
              </a:ext>
            </a:extLst>
          </p:cNvPr>
          <p:cNvSpPr>
            <a:spLocks noGrp="1"/>
          </p:cNvSpPr>
          <p:nvPr>
            <p:ph type="dt" sz="half" idx="10"/>
          </p:nvPr>
        </p:nvSpPr>
        <p:spPr/>
        <p:txBody>
          <a:bodyPr/>
          <a:lstStyle/>
          <a:p>
            <a:fld id="{DCA0F72B-DE2A-AA49-975C-CC90C5A81F85}" type="datetimeFigureOut">
              <a:rPr lang="fr-FR" smtClean="0"/>
              <a:t>20/01/2024</a:t>
            </a:fld>
            <a:endParaRPr lang="fr-FR"/>
          </a:p>
        </p:txBody>
      </p:sp>
      <p:sp>
        <p:nvSpPr>
          <p:cNvPr id="5" name="Espace réservé du pied de page 4">
            <a:extLst>
              <a:ext uri="{FF2B5EF4-FFF2-40B4-BE49-F238E27FC236}">
                <a16:creationId xmlns:a16="http://schemas.microsoft.com/office/drawing/2014/main" id="{9E4F5798-1611-4533-1672-0FE92A2C169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DC4B8C5-C615-1B7E-F73D-3A4E7B5D3655}"/>
              </a:ext>
            </a:extLst>
          </p:cNvPr>
          <p:cNvSpPr>
            <a:spLocks noGrp="1"/>
          </p:cNvSpPr>
          <p:nvPr>
            <p:ph type="sldNum" sz="quarter" idx="12"/>
          </p:nvPr>
        </p:nvSpPr>
        <p:spPr/>
        <p:txBody>
          <a:bodyPr/>
          <a:lstStyle/>
          <a:p>
            <a:fld id="{F3CF5E80-8174-1F45-BB42-0BD262432FB0}" type="slidenum">
              <a:rPr lang="fr-FR" smtClean="0"/>
              <a:t>‹N°›</a:t>
            </a:fld>
            <a:endParaRPr lang="fr-FR"/>
          </a:p>
        </p:txBody>
      </p:sp>
    </p:spTree>
    <p:extLst>
      <p:ext uri="{BB962C8B-B14F-4D97-AF65-F5344CB8AC3E}">
        <p14:creationId xmlns:p14="http://schemas.microsoft.com/office/powerpoint/2010/main" val="25328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8742AC-55AE-03DA-9CF3-BC9587DCCDE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70FF91C-493A-C537-3EB4-643E47EF127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8C88DA2-F4A3-12CD-08AC-0F483D44CFFD}"/>
              </a:ext>
            </a:extLst>
          </p:cNvPr>
          <p:cNvSpPr>
            <a:spLocks noGrp="1"/>
          </p:cNvSpPr>
          <p:nvPr>
            <p:ph type="dt" sz="half" idx="10"/>
          </p:nvPr>
        </p:nvSpPr>
        <p:spPr/>
        <p:txBody>
          <a:bodyPr/>
          <a:lstStyle/>
          <a:p>
            <a:fld id="{DCA0F72B-DE2A-AA49-975C-CC90C5A81F85}" type="datetimeFigureOut">
              <a:rPr lang="fr-FR" smtClean="0"/>
              <a:t>20/01/2024</a:t>
            </a:fld>
            <a:endParaRPr lang="fr-FR"/>
          </a:p>
        </p:txBody>
      </p:sp>
      <p:sp>
        <p:nvSpPr>
          <p:cNvPr id="5" name="Espace réservé du pied de page 4">
            <a:extLst>
              <a:ext uri="{FF2B5EF4-FFF2-40B4-BE49-F238E27FC236}">
                <a16:creationId xmlns:a16="http://schemas.microsoft.com/office/drawing/2014/main" id="{575A0CEF-5E63-B6B9-314D-81F39647203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8A4BD85-22D5-D0ED-6CE8-DBC501423125}"/>
              </a:ext>
            </a:extLst>
          </p:cNvPr>
          <p:cNvSpPr>
            <a:spLocks noGrp="1"/>
          </p:cNvSpPr>
          <p:nvPr>
            <p:ph type="sldNum" sz="quarter" idx="12"/>
          </p:nvPr>
        </p:nvSpPr>
        <p:spPr/>
        <p:txBody>
          <a:bodyPr/>
          <a:lstStyle/>
          <a:p>
            <a:fld id="{F3CF5E80-8174-1F45-BB42-0BD262432FB0}" type="slidenum">
              <a:rPr lang="fr-FR" smtClean="0"/>
              <a:t>‹N°›</a:t>
            </a:fld>
            <a:endParaRPr lang="fr-FR"/>
          </a:p>
        </p:txBody>
      </p:sp>
    </p:spTree>
    <p:extLst>
      <p:ext uri="{BB962C8B-B14F-4D97-AF65-F5344CB8AC3E}">
        <p14:creationId xmlns:p14="http://schemas.microsoft.com/office/powerpoint/2010/main" val="3313722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430785-2CF6-F4C3-6C4F-CEB3E535810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E5EDAECB-B5BD-C5DA-DDED-380C6CB876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1CD83D1-C4C7-6851-9B32-FA76CCF3E7C6}"/>
              </a:ext>
            </a:extLst>
          </p:cNvPr>
          <p:cNvSpPr>
            <a:spLocks noGrp="1"/>
          </p:cNvSpPr>
          <p:nvPr>
            <p:ph type="dt" sz="half" idx="10"/>
          </p:nvPr>
        </p:nvSpPr>
        <p:spPr/>
        <p:txBody>
          <a:bodyPr/>
          <a:lstStyle/>
          <a:p>
            <a:fld id="{DCA0F72B-DE2A-AA49-975C-CC90C5A81F85}" type="datetimeFigureOut">
              <a:rPr lang="fr-FR" smtClean="0"/>
              <a:t>20/01/2024</a:t>
            </a:fld>
            <a:endParaRPr lang="fr-FR"/>
          </a:p>
        </p:txBody>
      </p:sp>
      <p:sp>
        <p:nvSpPr>
          <p:cNvPr id="5" name="Espace réservé du pied de page 4">
            <a:extLst>
              <a:ext uri="{FF2B5EF4-FFF2-40B4-BE49-F238E27FC236}">
                <a16:creationId xmlns:a16="http://schemas.microsoft.com/office/drawing/2014/main" id="{BA477EBB-7E1F-B273-3F1C-61EC906DB90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0DFD158-4DFE-6DE0-BECB-E4A0794E3D5C}"/>
              </a:ext>
            </a:extLst>
          </p:cNvPr>
          <p:cNvSpPr>
            <a:spLocks noGrp="1"/>
          </p:cNvSpPr>
          <p:nvPr>
            <p:ph type="sldNum" sz="quarter" idx="12"/>
          </p:nvPr>
        </p:nvSpPr>
        <p:spPr/>
        <p:txBody>
          <a:bodyPr/>
          <a:lstStyle/>
          <a:p>
            <a:fld id="{F3CF5E80-8174-1F45-BB42-0BD262432FB0}" type="slidenum">
              <a:rPr lang="fr-FR" smtClean="0"/>
              <a:t>‹N°›</a:t>
            </a:fld>
            <a:endParaRPr lang="fr-FR"/>
          </a:p>
        </p:txBody>
      </p:sp>
    </p:spTree>
    <p:extLst>
      <p:ext uri="{BB962C8B-B14F-4D97-AF65-F5344CB8AC3E}">
        <p14:creationId xmlns:p14="http://schemas.microsoft.com/office/powerpoint/2010/main" val="2436679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A1F453-418F-0BCC-02E8-CEBCFBD51D1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36C2913-0E6D-8B1C-0767-4A163FB5266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BCEAA7C-ACF8-E59A-9F86-9635744BDB3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0327D80-EBD2-7171-EB66-C8201D422D8D}"/>
              </a:ext>
            </a:extLst>
          </p:cNvPr>
          <p:cNvSpPr>
            <a:spLocks noGrp="1"/>
          </p:cNvSpPr>
          <p:nvPr>
            <p:ph type="dt" sz="half" idx="10"/>
          </p:nvPr>
        </p:nvSpPr>
        <p:spPr/>
        <p:txBody>
          <a:bodyPr/>
          <a:lstStyle/>
          <a:p>
            <a:fld id="{DCA0F72B-DE2A-AA49-975C-CC90C5A81F85}" type="datetimeFigureOut">
              <a:rPr lang="fr-FR" smtClean="0"/>
              <a:t>20/01/2024</a:t>
            </a:fld>
            <a:endParaRPr lang="fr-FR"/>
          </a:p>
        </p:txBody>
      </p:sp>
      <p:sp>
        <p:nvSpPr>
          <p:cNvPr id="6" name="Espace réservé du pied de page 5">
            <a:extLst>
              <a:ext uri="{FF2B5EF4-FFF2-40B4-BE49-F238E27FC236}">
                <a16:creationId xmlns:a16="http://schemas.microsoft.com/office/drawing/2014/main" id="{5DCB9B34-73AE-526C-C31D-51C2D53EE77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E59776B-6BC4-6279-164C-C3D7F63B7E46}"/>
              </a:ext>
            </a:extLst>
          </p:cNvPr>
          <p:cNvSpPr>
            <a:spLocks noGrp="1"/>
          </p:cNvSpPr>
          <p:nvPr>
            <p:ph type="sldNum" sz="quarter" idx="12"/>
          </p:nvPr>
        </p:nvSpPr>
        <p:spPr/>
        <p:txBody>
          <a:bodyPr/>
          <a:lstStyle/>
          <a:p>
            <a:fld id="{F3CF5E80-8174-1F45-BB42-0BD262432FB0}" type="slidenum">
              <a:rPr lang="fr-FR" smtClean="0"/>
              <a:t>‹N°›</a:t>
            </a:fld>
            <a:endParaRPr lang="fr-FR"/>
          </a:p>
        </p:txBody>
      </p:sp>
    </p:spTree>
    <p:extLst>
      <p:ext uri="{BB962C8B-B14F-4D97-AF65-F5344CB8AC3E}">
        <p14:creationId xmlns:p14="http://schemas.microsoft.com/office/powerpoint/2010/main" val="2064705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B03984-CB90-B5CD-825D-33CEA5ACE24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6019BA6-4C17-7DC1-AF3E-3DD9436A89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33E4449-3E49-44E5-4C12-66E9459DCB9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5A2B62D-C22C-E288-1587-0D84BC6031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64C62D9-7FD7-60E5-CDA1-9C514672570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B346D78-6D36-8403-B277-9B16C9DA926B}"/>
              </a:ext>
            </a:extLst>
          </p:cNvPr>
          <p:cNvSpPr>
            <a:spLocks noGrp="1"/>
          </p:cNvSpPr>
          <p:nvPr>
            <p:ph type="dt" sz="half" idx="10"/>
          </p:nvPr>
        </p:nvSpPr>
        <p:spPr/>
        <p:txBody>
          <a:bodyPr/>
          <a:lstStyle/>
          <a:p>
            <a:fld id="{DCA0F72B-DE2A-AA49-975C-CC90C5A81F85}" type="datetimeFigureOut">
              <a:rPr lang="fr-FR" smtClean="0"/>
              <a:t>20/01/2024</a:t>
            </a:fld>
            <a:endParaRPr lang="fr-FR"/>
          </a:p>
        </p:txBody>
      </p:sp>
      <p:sp>
        <p:nvSpPr>
          <p:cNvPr id="8" name="Espace réservé du pied de page 7">
            <a:extLst>
              <a:ext uri="{FF2B5EF4-FFF2-40B4-BE49-F238E27FC236}">
                <a16:creationId xmlns:a16="http://schemas.microsoft.com/office/drawing/2014/main" id="{998BD9B2-DCDB-7A00-F56F-8C88B3212DB3}"/>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06ECF9F6-EBCB-8F8A-7040-A0D9E490CB79}"/>
              </a:ext>
            </a:extLst>
          </p:cNvPr>
          <p:cNvSpPr>
            <a:spLocks noGrp="1"/>
          </p:cNvSpPr>
          <p:nvPr>
            <p:ph type="sldNum" sz="quarter" idx="12"/>
          </p:nvPr>
        </p:nvSpPr>
        <p:spPr/>
        <p:txBody>
          <a:bodyPr/>
          <a:lstStyle/>
          <a:p>
            <a:fld id="{F3CF5E80-8174-1F45-BB42-0BD262432FB0}" type="slidenum">
              <a:rPr lang="fr-FR" smtClean="0"/>
              <a:t>‹N°›</a:t>
            </a:fld>
            <a:endParaRPr lang="fr-FR"/>
          </a:p>
        </p:txBody>
      </p:sp>
    </p:spTree>
    <p:extLst>
      <p:ext uri="{BB962C8B-B14F-4D97-AF65-F5344CB8AC3E}">
        <p14:creationId xmlns:p14="http://schemas.microsoft.com/office/powerpoint/2010/main" val="3668012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CBA41B-67BB-83A7-2C17-16EAA8CEEF8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5452D96-7D34-975E-6D23-E44B24E955F3}"/>
              </a:ext>
            </a:extLst>
          </p:cNvPr>
          <p:cNvSpPr>
            <a:spLocks noGrp="1"/>
          </p:cNvSpPr>
          <p:nvPr>
            <p:ph type="dt" sz="half" idx="10"/>
          </p:nvPr>
        </p:nvSpPr>
        <p:spPr/>
        <p:txBody>
          <a:bodyPr/>
          <a:lstStyle/>
          <a:p>
            <a:fld id="{DCA0F72B-DE2A-AA49-975C-CC90C5A81F85}" type="datetimeFigureOut">
              <a:rPr lang="fr-FR" smtClean="0"/>
              <a:t>20/01/2024</a:t>
            </a:fld>
            <a:endParaRPr lang="fr-FR"/>
          </a:p>
        </p:txBody>
      </p:sp>
      <p:sp>
        <p:nvSpPr>
          <p:cNvPr id="4" name="Espace réservé du pied de page 3">
            <a:extLst>
              <a:ext uri="{FF2B5EF4-FFF2-40B4-BE49-F238E27FC236}">
                <a16:creationId xmlns:a16="http://schemas.microsoft.com/office/drawing/2014/main" id="{2B436858-2817-2CF1-28C8-397948EE901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A2CDA75-E16D-B2C2-ACB6-62B418EA0A1B}"/>
              </a:ext>
            </a:extLst>
          </p:cNvPr>
          <p:cNvSpPr>
            <a:spLocks noGrp="1"/>
          </p:cNvSpPr>
          <p:nvPr>
            <p:ph type="sldNum" sz="quarter" idx="12"/>
          </p:nvPr>
        </p:nvSpPr>
        <p:spPr/>
        <p:txBody>
          <a:bodyPr/>
          <a:lstStyle/>
          <a:p>
            <a:fld id="{F3CF5E80-8174-1F45-BB42-0BD262432FB0}" type="slidenum">
              <a:rPr lang="fr-FR" smtClean="0"/>
              <a:t>‹N°›</a:t>
            </a:fld>
            <a:endParaRPr lang="fr-FR"/>
          </a:p>
        </p:txBody>
      </p:sp>
    </p:spTree>
    <p:extLst>
      <p:ext uri="{BB962C8B-B14F-4D97-AF65-F5344CB8AC3E}">
        <p14:creationId xmlns:p14="http://schemas.microsoft.com/office/powerpoint/2010/main" val="240395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99E0FCA-6567-1029-C4A6-B24690E9A80F}"/>
              </a:ext>
            </a:extLst>
          </p:cNvPr>
          <p:cNvSpPr>
            <a:spLocks noGrp="1"/>
          </p:cNvSpPr>
          <p:nvPr>
            <p:ph type="dt" sz="half" idx="10"/>
          </p:nvPr>
        </p:nvSpPr>
        <p:spPr/>
        <p:txBody>
          <a:bodyPr/>
          <a:lstStyle/>
          <a:p>
            <a:fld id="{DCA0F72B-DE2A-AA49-975C-CC90C5A81F85}" type="datetimeFigureOut">
              <a:rPr lang="fr-FR" smtClean="0"/>
              <a:t>20/01/2024</a:t>
            </a:fld>
            <a:endParaRPr lang="fr-FR"/>
          </a:p>
        </p:txBody>
      </p:sp>
      <p:sp>
        <p:nvSpPr>
          <p:cNvPr id="3" name="Espace réservé du pied de page 2">
            <a:extLst>
              <a:ext uri="{FF2B5EF4-FFF2-40B4-BE49-F238E27FC236}">
                <a16:creationId xmlns:a16="http://schemas.microsoft.com/office/drawing/2014/main" id="{F4DA2010-D63B-3620-CDA8-794B13566E71}"/>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A46C3B0-4C6B-0EAF-6EA5-8157F49549B7}"/>
              </a:ext>
            </a:extLst>
          </p:cNvPr>
          <p:cNvSpPr>
            <a:spLocks noGrp="1"/>
          </p:cNvSpPr>
          <p:nvPr>
            <p:ph type="sldNum" sz="quarter" idx="12"/>
          </p:nvPr>
        </p:nvSpPr>
        <p:spPr/>
        <p:txBody>
          <a:bodyPr/>
          <a:lstStyle/>
          <a:p>
            <a:fld id="{F3CF5E80-8174-1F45-BB42-0BD262432FB0}" type="slidenum">
              <a:rPr lang="fr-FR" smtClean="0"/>
              <a:t>‹N°›</a:t>
            </a:fld>
            <a:endParaRPr lang="fr-FR"/>
          </a:p>
        </p:txBody>
      </p:sp>
    </p:spTree>
    <p:extLst>
      <p:ext uri="{BB962C8B-B14F-4D97-AF65-F5344CB8AC3E}">
        <p14:creationId xmlns:p14="http://schemas.microsoft.com/office/powerpoint/2010/main" val="138426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80DEA2-6463-AD9E-F214-140DFDB2DFF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E37C9DB-7F58-D1CB-4F25-64E35A8BFA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AF5CF7F-1E2B-72B5-4A9E-491A12A6B9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1C0DD90-50C4-5F2F-C716-4B88D7C86B90}"/>
              </a:ext>
            </a:extLst>
          </p:cNvPr>
          <p:cNvSpPr>
            <a:spLocks noGrp="1"/>
          </p:cNvSpPr>
          <p:nvPr>
            <p:ph type="dt" sz="half" idx="10"/>
          </p:nvPr>
        </p:nvSpPr>
        <p:spPr/>
        <p:txBody>
          <a:bodyPr/>
          <a:lstStyle/>
          <a:p>
            <a:fld id="{DCA0F72B-DE2A-AA49-975C-CC90C5A81F85}" type="datetimeFigureOut">
              <a:rPr lang="fr-FR" smtClean="0"/>
              <a:t>20/01/2024</a:t>
            </a:fld>
            <a:endParaRPr lang="fr-FR"/>
          </a:p>
        </p:txBody>
      </p:sp>
      <p:sp>
        <p:nvSpPr>
          <p:cNvPr id="6" name="Espace réservé du pied de page 5">
            <a:extLst>
              <a:ext uri="{FF2B5EF4-FFF2-40B4-BE49-F238E27FC236}">
                <a16:creationId xmlns:a16="http://schemas.microsoft.com/office/drawing/2014/main" id="{560F7ACB-82F9-A3A7-BB68-46F2DAF42CD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F211906-9145-BC97-BAC8-07029DD21433}"/>
              </a:ext>
            </a:extLst>
          </p:cNvPr>
          <p:cNvSpPr>
            <a:spLocks noGrp="1"/>
          </p:cNvSpPr>
          <p:nvPr>
            <p:ph type="sldNum" sz="quarter" idx="12"/>
          </p:nvPr>
        </p:nvSpPr>
        <p:spPr/>
        <p:txBody>
          <a:bodyPr/>
          <a:lstStyle/>
          <a:p>
            <a:fld id="{F3CF5E80-8174-1F45-BB42-0BD262432FB0}" type="slidenum">
              <a:rPr lang="fr-FR" smtClean="0"/>
              <a:t>‹N°›</a:t>
            </a:fld>
            <a:endParaRPr lang="fr-FR"/>
          </a:p>
        </p:txBody>
      </p:sp>
    </p:spTree>
    <p:extLst>
      <p:ext uri="{BB962C8B-B14F-4D97-AF65-F5344CB8AC3E}">
        <p14:creationId xmlns:p14="http://schemas.microsoft.com/office/powerpoint/2010/main" val="3770647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479E9F-4CA5-1781-4C36-2850EC7A7FA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065C6BC-3D40-5756-AEC8-38FE69315C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3B024E7-E296-B3A9-9482-E52277D745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1A0CB8E-04C2-6124-F3E8-66A190BEF118}"/>
              </a:ext>
            </a:extLst>
          </p:cNvPr>
          <p:cNvSpPr>
            <a:spLocks noGrp="1"/>
          </p:cNvSpPr>
          <p:nvPr>
            <p:ph type="dt" sz="half" idx="10"/>
          </p:nvPr>
        </p:nvSpPr>
        <p:spPr/>
        <p:txBody>
          <a:bodyPr/>
          <a:lstStyle/>
          <a:p>
            <a:fld id="{DCA0F72B-DE2A-AA49-975C-CC90C5A81F85}" type="datetimeFigureOut">
              <a:rPr lang="fr-FR" smtClean="0"/>
              <a:t>20/01/2024</a:t>
            </a:fld>
            <a:endParaRPr lang="fr-FR"/>
          </a:p>
        </p:txBody>
      </p:sp>
      <p:sp>
        <p:nvSpPr>
          <p:cNvPr id="6" name="Espace réservé du pied de page 5">
            <a:extLst>
              <a:ext uri="{FF2B5EF4-FFF2-40B4-BE49-F238E27FC236}">
                <a16:creationId xmlns:a16="http://schemas.microsoft.com/office/drawing/2014/main" id="{73FCA782-7F9B-7F98-816F-9B92FA872FE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83D76D1-C3B1-EAF0-E8A2-E85ECF934D46}"/>
              </a:ext>
            </a:extLst>
          </p:cNvPr>
          <p:cNvSpPr>
            <a:spLocks noGrp="1"/>
          </p:cNvSpPr>
          <p:nvPr>
            <p:ph type="sldNum" sz="quarter" idx="12"/>
          </p:nvPr>
        </p:nvSpPr>
        <p:spPr/>
        <p:txBody>
          <a:bodyPr/>
          <a:lstStyle/>
          <a:p>
            <a:fld id="{F3CF5E80-8174-1F45-BB42-0BD262432FB0}" type="slidenum">
              <a:rPr lang="fr-FR" smtClean="0"/>
              <a:t>‹N°›</a:t>
            </a:fld>
            <a:endParaRPr lang="fr-FR"/>
          </a:p>
        </p:txBody>
      </p:sp>
    </p:spTree>
    <p:extLst>
      <p:ext uri="{BB962C8B-B14F-4D97-AF65-F5344CB8AC3E}">
        <p14:creationId xmlns:p14="http://schemas.microsoft.com/office/powerpoint/2010/main" val="147853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094C6BE-3A69-B7A7-55CB-E0EED7C8F7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BEBC37D-C78B-4C21-1416-F4B8A4BD8B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746AF0-FF12-C891-B834-0A2DA12E1D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A0F72B-DE2A-AA49-975C-CC90C5A81F85}" type="datetimeFigureOut">
              <a:rPr lang="fr-FR" smtClean="0"/>
              <a:t>20/01/2024</a:t>
            </a:fld>
            <a:endParaRPr lang="fr-FR"/>
          </a:p>
        </p:txBody>
      </p:sp>
      <p:sp>
        <p:nvSpPr>
          <p:cNvPr id="5" name="Espace réservé du pied de page 4">
            <a:extLst>
              <a:ext uri="{FF2B5EF4-FFF2-40B4-BE49-F238E27FC236}">
                <a16:creationId xmlns:a16="http://schemas.microsoft.com/office/drawing/2014/main" id="{0BA16AA5-BF0A-E3CC-5A90-E8815D3AEE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111BCA4-840B-729C-C6DD-41DD70F7C7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CF5E80-8174-1F45-BB42-0BD262432FB0}" type="slidenum">
              <a:rPr lang="fr-FR" smtClean="0"/>
              <a:t>‹N°›</a:t>
            </a:fld>
            <a:endParaRPr lang="fr-FR"/>
          </a:p>
        </p:txBody>
      </p:sp>
    </p:spTree>
    <p:extLst>
      <p:ext uri="{BB962C8B-B14F-4D97-AF65-F5344CB8AC3E}">
        <p14:creationId xmlns:p14="http://schemas.microsoft.com/office/powerpoint/2010/main" val="1142262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fr-fr.facebook.com/help/instagram/192435014247952/" TargetMode="External"/><Relationship Id="rId13"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1.png"/><Relationship Id="rId12" Type="http://schemas.openxmlformats.org/officeDocument/2006/relationships/hyperlink" Target="https://fr-fr.facebook.com/help/212722115425932/" TargetMode="Externa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hyperlink" Target="https://help.snapchat.com/hc/fr-fr/sections/5690119073428-Signaler-un-Compte" TargetMode="External"/><Relationship Id="rId11" Type="http://schemas.openxmlformats.org/officeDocument/2006/relationships/image" Target="../media/image13.png"/><Relationship Id="rId5" Type="http://schemas.openxmlformats.org/officeDocument/2006/relationships/image" Target="../media/image10.jpg"/><Relationship Id="rId10" Type="http://schemas.openxmlformats.org/officeDocument/2006/relationships/hyperlink" Target="https://support.tiktok.com/fr/safety-hc/report-a-problem" TargetMode="External"/><Relationship Id="rId4" Type="http://schemas.openxmlformats.org/officeDocument/2006/relationships/hyperlink" Target="https://help.twitter.com/fr/rules-and-policies/twitter-report-violation1" TargetMode="External"/><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82DE97B1-A007-BBB5-8767-8A2920B4FC68}"/>
              </a:ext>
            </a:extLst>
          </p:cNvPr>
          <p:cNvPicPr>
            <a:picLocks noChangeAspect="1"/>
          </p:cNvPicPr>
          <p:nvPr/>
        </p:nvPicPr>
        <p:blipFill rotWithShape="1">
          <a:blip r:embed="rId2"/>
          <a:srcRect l="10205" t="9091" r="25159"/>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721255BC-DD42-C80E-B8D6-90B99EC7A91B}"/>
              </a:ext>
            </a:extLst>
          </p:cNvPr>
          <p:cNvSpPr>
            <a:spLocks noGrp="1"/>
          </p:cNvSpPr>
          <p:nvPr>
            <p:ph type="ctrTitle"/>
          </p:nvPr>
        </p:nvSpPr>
        <p:spPr>
          <a:xfrm>
            <a:off x="481029" y="1950701"/>
            <a:ext cx="7109363" cy="2068892"/>
          </a:xfrm>
        </p:spPr>
        <p:txBody>
          <a:bodyPr anchor="b">
            <a:normAutofit/>
          </a:bodyPr>
          <a:lstStyle/>
          <a:p>
            <a:pPr algn="l"/>
            <a:r>
              <a:rPr lang="fr-FR" sz="4400" dirty="0">
                <a:solidFill>
                  <a:schemeClr val="bg1"/>
                </a:solidFill>
                <a:latin typeface="Century Gothic" panose="020B0502020202020204" pitchFamily="34" charset="0"/>
              </a:rPr>
              <a:t>Petit manuel de survie contre la manipulation de l’information en ligne</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871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AB1479E1-0AD1-9A0B-A1F0-2A208279E398}"/>
              </a:ext>
            </a:extLst>
          </p:cNvPr>
          <p:cNvPicPr>
            <a:picLocks noChangeAspect="1"/>
          </p:cNvPicPr>
          <p:nvPr/>
        </p:nvPicPr>
        <p:blipFill rotWithShape="1">
          <a:blip r:embed="rId2"/>
          <a:srcRect t="14855" b="14222"/>
          <a:stretch/>
        </p:blipFill>
        <p:spPr>
          <a:xfrm>
            <a:off x="2522356" y="10"/>
            <a:ext cx="9669642"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A7721061-95FE-C894-F29F-4518AF5F81D3}"/>
              </a:ext>
            </a:extLst>
          </p:cNvPr>
          <p:cNvSpPr>
            <a:spLocks noGrp="1"/>
          </p:cNvSpPr>
          <p:nvPr>
            <p:ph type="title"/>
          </p:nvPr>
        </p:nvSpPr>
        <p:spPr>
          <a:xfrm>
            <a:off x="461678" y="365125"/>
            <a:ext cx="5508815" cy="1899912"/>
          </a:xfrm>
        </p:spPr>
        <p:txBody>
          <a:bodyPr>
            <a:normAutofit/>
          </a:bodyPr>
          <a:lstStyle/>
          <a:p>
            <a:r>
              <a:rPr lang="fr-FR" sz="4000" b="1" dirty="0">
                <a:latin typeface="Century Gothic" panose="020B0502020202020204" pitchFamily="34" charset="0"/>
              </a:rPr>
              <a:t>De quoi parle-t-on ?</a:t>
            </a:r>
          </a:p>
        </p:txBody>
      </p:sp>
      <p:sp>
        <p:nvSpPr>
          <p:cNvPr id="3" name="Espace réservé du contenu 2">
            <a:extLst>
              <a:ext uri="{FF2B5EF4-FFF2-40B4-BE49-F238E27FC236}">
                <a16:creationId xmlns:a16="http://schemas.microsoft.com/office/drawing/2014/main" id="{318C87DE-F4BE-0258-FE21-C260E08ADC62}"/>
              </a:ext>
            </a:extLst>
          </p:cNvPr>
          <p:cNvSpPr>
            <a:spLocks noGrp="1"/>
          </p:cNvSpPr>
          <p:nvPr>
            <p:ph idx="1"/>
          </p:nvPr>
        </p:nvSpPr>
        <p:spPr>
          <a:xfrm>
            <a:off x="461679" y="2434201"/>
            <a:ext cx="5257800" cy="3742762"/>
          </a:xfrm>
        </p:spPr>
        <p:txBody>
          <a:bodyPr>
            <a:normAutofit/>
          </a:bodyPr>
          <a:lstStyle/>
          <a:p>
            <a:pPr marL="0" indent="0">
              <a:buNone/>
            </a:pPr>
            <a:r>
              <a:rPr lang="fr-FR" sz="1900" dirty="0">
                <a:latin typeface="Century Gothic" panose="020B0502020202020204" pitchFamily="34" charset="0"/>
              </a:rPr>
              <a:t>La « désinformation » est généralement définie comme la diffusion d’informations délibérément fausses ou trompeuses. On parle alors de « fausses informations » ou de « fake news ».</a:t>
            </a:r>
          </a:p>
          <a:p>
            <a:pPr marL="0" indent="0">
              <a:buNone/>
            </a:pPr>
            <a:r>
              <a:rPr lang="fr-FR" sz="1900" dirty="0">
                <a:latin typeface="Century Gothic" panose="020B0502020202020204" pitchFamily="34" charset="0"/>
              </a:rPr>
              <a:t>La « manipulation de l’information » est une action délibérée (intention de nuire), clandestine (les victimes sont inconscientes) de diffusion d’information falsifiées, déformées ou forgées. </a:t>
            </a:r>
          </a:p>
        </p:txBody>
      </p:sp>
    </p:spTree>
    <p:extLst>
      <p:ext uri="{BB962C8B-B14F-4D97-AF65-F5344CB8AC3E}">
        <p14:creationId xmlns:p14="http://schemas.microsoft.com/office/powerpoint/2010/main" val="4146384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ce réservé du contenu 4">
            <a:extLst>
              <a:ext uri="{FF2B5EF4-FFF2-40B4-BE49-F238E27FC236}">
                <a16:creationId xmlns:a16="http://schemas.microsoft.com/office/drawing/2014/main" id="{C4B3738B-F07C-C134-ECD5-25EAF93B48DF}"/>
              </a:ext>
            </a:extLst>
          </p:cNvPr>
          <p:cNvPicPr>
            <a:picLocks noChangeAspect="1"/>
          </p:cNvPicPr>
          <p:nvPr/>
        </p:nvPicPr>
        <p:blipFill rotWithShape="1">
          <a:blip r:embed="rId2"/>
          <a:srcRect l="3526" r="2357" b="-1"/>
          <a:stretch/>
        </p:blipFill>
        <p:spPr>
          <a:xfrm>
            <a:off x="2522356" y="10"/>
            <a:ext cx="9669642" cy="6857990"/>
          </a:xfrm>
          <a:prstGeom prst="rect">
            <a:avLst/>
          </a:prstGeom>
        </p:spPr>
      </p:pic>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7672755C-8968-9CA3-BEC4-91FF1D2892AE}"/>
              </a:ext>
            </a:extLst>
          </p:cNvPr>
          <p:cNvSpPr>
            <a:spLocks noGrp="1"/>
          </p:cNvSpPr>
          <p:nvPr>
            <p:ph type="title"/>
          </p:nvPr>
        </p:nvSpPr>
        <p:spPr>
          <a:xfrm>
            <a:off x="838200" y="365125"/>
            <a:ext cx="3822189" cy="1899912"/>
          </a:xfrm>
        </p:spPr>
        <p:txBody>
          <a:bodyPr>
            <a:normAutofit/>
          </a:bodyPr>
          <a:lstStyle/>
          <a:p>
            <a:r>
              <a:rPr lang="fr-FR" sz="4000" b="1" dirty="0">
                <a:latin typeface="Century Gothic" panose="020B0502020202020204" pitchFamily="34" charset="0"/>
              </a:rPr>
              <a:t>Pourquoi manipuler l’information ?</a:t>
            </a:r>
          </a:p>
        </p:txBody>
      </p:sp>
      <p:sp>
        <p:nvSpPr>
          <p:cNvPr id="9" name="Content Placeholder 8">
            <a:extLst>
              <a:ext uri="{FF2B5EF4-FFF2-40B4-BE49-F238E27FC236}">
                <a16:creationId xmlns:a16="http://schemas.microsoft.com/office/drawing/2014/main" id="{FE7D5052-2FF7-7F58-C20D-7115CE28F865}"/>
              </a:ext>
            </a:extLst>
          </p:cNvPr>
          <p:cNvSpPr>
            <a:spLocks noGrp="1"/>
          </p:cNvSpPr>
          <p:nvPr>
            <p:ph idx="1"/>
          </p:nvPr>
        </p:nvSpPr>
        <p:spPr>
          <a:xfrm>
            <a:off x="838200" y="2434201"/>
            <a:ext cx="3822189" cy="3742762"/>
          </a:xfrm>
        </p:spPr>
        <p:txBody>
          <a:bodyPr>
            <a:normAutofit/>
          </a:bodyPr>
          <a:lstStyle/>
          <a:p>
            <a:pPr marL="0" lvl="0" indent="0">
              <a:buNone/>
              <a:tabLst>
                <a:tab pos="457200" algn="l"/>
              </a:tabLst>
            </a:pPr>
            <a:r>
              <a:rPr lang="fr-FR" sz="1400" kern="100" dirty="0">
                <a:effectLst/>
                <a:latin typeface="Century Gothic" panose="020B0502020202020204" pitchFamily="34" charset="0"/>
                <a:ea typeface="Calibri" panose="020F0502020204030204" pitchFamily="34" charset="0"/>
                <a:cs typeface="Times New Roman" panose="02020603050405020304" pitchFamily="18" charset="0"/>
              </a:rPr>
              <a:t>Les campagnes de manipulation de l’information visent à </a:t>
            </a:r>
            <a:r>
              <a:rPr lang="fr-FR" sz="1400" b="1" kern="100" dirty="0">
                <a:effectLst/>
                <a:latin typeface="Century Gothic" panose="020B0502020202020204" pitchFamily="34" charset="0"/>
                <a:ea typeface="Calibri" panose="020F0502020204030204" pitchFamily="34" charset="0"/>
                <a:cs typeface="Times New Roman" panose="02020603050405020304" pitchFamily="18" charset="0"/>
              </a:rPr>
              <a:t>modifier les perceptions des opinions publiques </a:t>
            </a:r>
            <a:r>
              <a:rPr lang="fr-FR" sz="1400" kern="100" dirty="0">
                <a:effectLst/>
                <a:latin typeface="Century Gothic" panose="020B0502020202020204" pitchFamily="34" charset="0"/>
                <a:ea typeface="Calibri" panose="020F0502020204030204" pitchFamily="34" charset="0"/>
                <a:cs typeface="Times New Roman" panose="02020603050405020304" pitchFamily="18" charset="0"/>
              </a:rPr>
              <a:t>sur des situations particulières.</a:t>
            </a:r>
          </a:p>
          <a:p>
            <a:pPr marL="0" lvl="0" indent="0">
              <a:buNone/>
              <a:tabLst>
                <a:tab pos="457200" algn="l"/>
              </a:tabLst>
            </a:pPr>
            <a:r>
              <a:rPr lang="fr-FR" sz="1400" kern="100" dirty="0">
                <a:effectLst/>
                <a:latin typeface="Century Gothic" panose="020B0502020202020204" pitchFamily="34" charset="0"/>
                <a:ea typeface="Calibri" panose="020F0502020204030204" pitchFamily="34" charset="0"/>
                <a:cs typeface="Times New Roman" panose="02020603050405020304" pitchFamily="18" charset="0"/>
              </a:rPr>
              <a:t>Lorsque ces campagnes sont conduites par des </a:t>
            </a:r>
            <a:r>
              <a:rPr lang="fr-FR" sz="1400" b="1" kern="100" dirty="0">
                <a:effectLst/>
                <a:latin typeface="Century Gothic" panose="020B0502020202020204" pitchFamily="34" charset="0"/>
                <a:ea typeface="Calibri" panose="020F0502020204030204" pitchFamily="34" charset="0"/>
                <a:cs typeface="Times New Roman" panose="02020603050405020304" pitchFamily="18" charset="0"/>
              </a:rPr>
              <a:t>puissances étrangères </a:t>
            </a:r>
            <a:r>
              <a:rPr lang="fr-FR" sz="1400" kern="100" dirty="0">
                <a:effectLst/>
                <a:latin typeface="Century Gothic" panose="020B0502020202020204" pitchFamily="34" charset="0"/>
                <a:ea typeface="Calibri" panose="020F0502020204030204" pitchFamily="34" charset="0"/>
                <a:cs typeface="Times New Roman" panose="02020603050405020304" pitchFamily="18" charset="0"/>
              </a:rPr>
              <a:t>ou des </a:t>
            </a:r>
            <a:r>
              <a:rPr lang="fr-FR" sz="1400" b="1" kern="100" dirty="0">
                <a:effectLst/>
                <a:latin typeface="Century Gothic" panose="020B0502020202020204" pitchFamily="34" charset="0"/>
                <a:ea typeface="Calibri" panose="020F0502020204030204" pitchFamily="34" charset="0"/>
                <a:cs typeface="Times New Roman" panose="02020603050405020304" pitchFamily="18" charset="0"/>
              </a:rPr>
              <a:t>groupes d’intérêts </a:t>
            </a:r>
            <a:r>
              <a:rPr lang="fr-FR" sz="1400" kern="100" dirty="0">
                <a:effectLst/>
                <a:latin typeface="Century Gothic" panose="020B0502020202020204" pitchFamily="34" charset="0"/>
                <a:ea typeface="Calibri" panose="020F0502020204030204" pitchFamily="34" charset="0"/>
                <a:cs typeface="Times New Roman" panose="02020603050405020304" pitchFamily="18" charset="0"/>
              </a:rPr>
              <a:t>qui leur sont favorables qui visent à fragiliser le lien social national et à </a:t>
            </a:r>
            <a:r>
              <a:rPr lang="fr-FR" sz="1400" b="1" kern="100" dirty="0">
                <a:effectLst/>
                <a:latin typeface="Century Gothic" panose="020B0502020202020204" pitchFamily="34" charset="0"/>
                <a:ea typeface="Calibri" panose="020F0502020204030204" pitchFamily="34" charset="0"/>
                <a:cs typeface="Times New Roman" panose="02020603050405020304" pitchFamily="18" charset="0"/>
              </a:rPr>
              <a:t>briser la confiance </a:t>
            </a:r>
            <a:r>
              <a:rPr lang="fr-FR" sz="1400" kern="100" dirty="0">
                <a:effectLst/>
                <a:latin typeface="Century Gothic" panose="020B0502020202020204" pitchFamily="34" charset="0"/>
                <a:ea typeface="Calibri" panose="020F0502020204030204" pitchFamily="34" charset="0"/>
                <a:cs typeface="Times New Roman" panose="02020603050405020304" pitchFamily="18" charset="0"/>
              </a:rPr>
              <a:t>entre les citoyens, on parle alors d’ingérence étrangère.</a:t>
            </a:r>
          </a:p>
          <a:p>
            <a:pPr marL="0" lvl="0" indent="0">
              <a:buNone/>
              <a:tabLst>
                <a:tab pos="457200" algn="l"/>
              </a:tabLst>
            </a:pPr>
            <a:r>
              <a:rPr lang="fr-FR" sz="1400" kern="100" dirty="0">
                <a:effectLst/>
                <a:latin typeface="Century Gothic" panose="020B0502020202020204" pitchFamily="34" charset="0"/>
                <a:ea typeface="Calibri" panose="020F0502020204030204" pitchFamily="34" charset="0"/>
                <a:cs typeface="Times New Roman" panose="02020603050405020304" pitchFamily="18" charset="0"/>
              </a:rPr>
              <a:t>Ces </a:t>
            </a:r>
            <a:r>
              <a:rPr lang="fr-FR" sz="1400" b="1" kern="100" dirty="0">
                <a:effectLst/>
                <a:latin typeface="Century Gothic" panose="020B0502020202020204" pitchFamily="34" charset="0"/>
                <a:ea typeface="Calibri" panose="020F0502020204030204" pitchFamily="34" charset="0"/>
                <a:cs typeface="Times New Roman" panose="02020603050405020304" pitchFamily="18" charset="0"/>
              </a:rPr>
              <a:t>campagnes exploitent parfois l’actualité ou les faits divers </a:t>
            </a:r>
            <a:r>
              <a:rPr lang="fr-FR" sz="1400" kern="100" dirty="0">
                <a:effectLst/>
                <a:latin typeface="Century Gothic" panose="020B0502020202020204" pitchFamily="34" charset="0"/>
                <a:ea typeface="Calibri" panose="020F0502020204030204" pitchFamily="34" charset="0"/>
                <a:cs typeface="Times New Roman" panose="02020603050405020304" pitchFamily="18" charset="0"/>
              </a:rPr>
              <a:t>et utilisent nos </a:t>
            </a:r>
            <a:r>
              <a:rPr lang="fr-FR" sz="1400" b="1" kern="100" dirty="0">
                <a:effectLst/>
                <a:latin typeface="Century Gothic" panose="020B0502020202020204" pitchFamily="34" charset="0"/>
                <a:ea typeface="Calibri" panose="020F0502020204030204" pitchFamily="34" charset="0"/>
                <a:cs typeface="Times New Roman" panose="02020603050405020304" pitchFamily="18" charset="0"/>
              </a:rPr>
              <a:t>vulnérabilités</a:t>
            </a:r>
            <a:r>
              <a:rPr lang="fr-FR" sz="1400" kern="100" dirty="0">
                <a:effectLst/>
                <a:latin typeface="Century Gothic" panose="020B0502020202020204" pitchFamily="34" charset="0"/>
                <a:ea typeface="Calibri" panose="020F0502020204030204" pitchFamily="34" charset="0"/>
                <a:cs typeface="Times New Roman" panose="02020603050405020304" pitchFamily="18" charset="0"/>
              </a:rPr>
              <a:t> pour </a:t>
            </a:r>
            <a:r>
              <a:rPr lang="fr-FR" sz="1400" b="1" kern="100" dirty="0">
                <a:effectLst/>
                <a:latin typeface="Century Gothic" panose="020B0502020202020204" pitchFamily="34" charset="0"/>
                <a:ea typeface="Calibri" panose="020F0502020204030204" pitchFamily="34" charset="0"/>
                <a:cs typeface="Times New Roman" panose="02020603050405020304" pitchFamily="18" charset="0"/>
              </a:rPr>
              <a:t>modifier nos perceptions des situations complexes </a:t>
            </a:r>
            <a:r>
              <a:rPr lang="fr-FR" sz="1400" kern="100" dirty="0">
                <a:effectLst/>
                <a:latin typeface="Century Gothic" panose="020B0502020202020204" pitchFamily="34" charset="0"/>
                <a:ea typeface="Calibri" panose="020F0502020204030204" pitchFamily="34" charset="0"/>
                <a:cs typeface="Times New Roman" panose="02020603050405020304" pitchFamily="18" charset="0"/>
              </a:rPr>
              <a:t>(crises internationales, guerres, pandémie, processus électoraux).</a:t>
            </a:r>
          </a:p>
        </p:txBody>
      </p:sp>
    </p:spTree>
    <p:extLst>
      <p:ext uri="{BB962C8B-B14F-4D97-AF65-F5344CB8AC3E}">
        <p14:creationId xmlns:p14="http://schemas.microsoft.com/office/powerpoint/2010/main" val="1564281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ce réservé du contenu 4" descr="Une image contenant invertébré, Cerveau, méduse&#10;&#10;Description générée automatiquement">
            <a:extLst>
              <a:ext uri="{FF2B5EF4-FFF2-40B4-BE49-F238E27FC236}">
                <a16:creationId xmlns:a16="http://schemas.microsoft.com/office/drawing/2014/main" id="{901E5846-D897-7F28-DA88-2FB3D6E4968E}"/>
              </a:ext>
            </a:extLst>
          </p:cNvPr>
          <p:cNvPicPr>
            <a:picLocks noChangeAspect="1"/>
          </p:cNvPicPr>
          <p:nvPr/>
        </p:nvPicPr>
        <p:blipFill rotWithShape="1">
          <a:blip r:embed="rId3"/>
          <a:srcRect r="13808" b="9091"/>
          <a:stretch/>
        </p:blipFill>
        <p:spPr>
          <a:xfrm>
            <a:off x="3522468" y="10"/>
            <a:ext cx="8669532" cy="6857990"/>
          </a:xfrm>
          <a:prstGeom prst="rect">
            <a:avLst/>
          </a:prstGeom>
        </p:spPr>
      </p:pic>
      <p:sp>
        <p:nvSpPr>
          <p:cNvPr id="17" name="Rectangle 1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D7AF673C-4135-D134-C737-82F03537147F}"/>
              </a:ext>
            </a:extLst>
          </p:cNvPr>
          <p:cNvSpPr>
            <a:spLocks noGrp="1"/>
          </p:cNvSpPr>
          <p:nvPr>
            <p:ph type="title"/>
          </p:nvPr>
        </p:nvSpPr>
        <p:spPr>
          <a:xfrm>
            <a:off x="371094" y="1161288"/>
            <a:ext cx="3438144" cy="1124712"/>
          </a:xfrm>
        </p:spPr>
        <p:txBody>
          <a:bodyPr anchor="b">
            <a:normAutofit/>
          </a:bodyPr>
          <a:lstStyle/>
          <a:p>
            <a:r>
              <a:rPr lang="fr-FR" sz="2800" b="1" dirty="0">
                <a:solidFill>
                  <a:schemeClr val="bg1"/>
                </a:solidFill>
                <a:latin typeface="Century Gothic" panose="020B0502020202020204" pitchFamily="34" charset="0"/>
              </a:rPr>
              <a:t>Comment ça marche ?</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A4445E1B-19D3-1703-A10A-FE70254CA9FE}"/>
              </a:ext>
            </a:extLst>
          </p:cNvPr>
          <p:cNvSpPr>
            <a:spLocks noGrp="1"/>
          </p:cNvSpPr>
          <p:nvPr>
            <p:ph idx="1"/>
          </p:nvPr>
        </p:nvSpPr>
        <p:spPr>
          <a:xfrm>
            <a:off x="371093" y="2718054"/>
            <a:ext cx="6454250" cy="3773314"/>
          </a:xfrm>
        </p:spPr>
        <p:txBody>
          <a:bodyPr anchor="t">
            <a:normAutofit fontScale="47500" lnSpcReduction="20000"/>
          </a:bodyPr>
          <a:lstStyle/>
          <a:p>
            <a:pPr marL="0" indent="0">
              <a:lnSpc>
                <a:spcPct val="120000"/>
              </a:lnSpc>
              <a:buNone/>
            </a:pPr>
            <a:r>
              <a:rPr lang="fr-FR" sz="2900" b="1" dirty="0">
                <a:solidFill>
                  <a:schemeClr val="bg1"/>
                </a:solidFill>
                <a:latin typeface="Century Gothic" panose="020B0502020202020204" pitchFamily="34" charset="0"/>
              </a:rPr>
              <a:t>Pour construire leurs opérations les acteurs des campagnes de manipulation de l’information utilisent, des techniques qui exploitent nos biais cognitif et le fonctionnement de notre cerveau.</a:t>
            </a:r>
          </a:p>
          <a:p>
            <a:pPr marL="0" indent="0">
              <a:lnSpc>
                <a:spcPct val="120000"/>
              </a:lnSpc>
              <a:buNone/>
            </a:pPr>
            <a:r>
              <a:rPr lang="fr-FR" sz="2900" dirty="0">
                <a:solidFill>
                  <a:schemeClr val="bg1"/>
                </a:solidFill>
                <a:latin typeface="Century Gothic" panose="020B0502020202020204" pitchFamily="34" charset="0"/>
              </a:rPr>
              <a:t>Ainsi, les fausses nouvelles sont plus partagées car elles nous surprennent (</a:t>
            </a:r>
            <a:r>
              <a:rPr lang="fr-FR" sz="2900" b="1" dirty="0">
                <a:solidFill>
                  <a:schemeClr val="bg1"/>
                </a:solidFill>
                <a:latin typeface="Century Gothic" panose="020B0502020202020204" pitchFamily="34" charset="0"/>
              </a:rPr>
              <a:t>émotion</a:t>
            </a:r>
            <a:r>
              <a:rPr lang="fr-FR" sz="2900" dirty="0">
                <a:solidFill>
                  <a:schemeClr val="bg1"/>
                </a:solidFill>
                <a:latin typeface="Century Gothic" panose="020B0502020202020204" pitchFamily="34" charset="0"/>
              </a:rPr>
              <a:t> et </a:t>
            </a:r>
            <a:r>
              <a:rPr lang="fr-FR" sz="2900" b="1" dirty="0">
                <a:solidFill>
                  <a:schemeClr val="bg1"/>
                </a:solidFill>
                <a:latin typeface="Century Gothic" panose="020B0502020202020204" pitchFamily="34" charset="0"/>
              </a:rPr>
              <a:t>surprise).</a:t>
            </a:r>
            <a:endParaRPr lang="fr-FR" sz="2900" dirty="0">
              <a:solidFill>
                <a:schemeClr val="bg1"/>
              </a:solidFill>
              <a:latin typeface="Century Gothic" panose="020B0502020202020204" pitchFamily="34" charset="0"/>
            </a:endParaRPr>
          </a:p>
          <a:p>
            <a:pPr marL="0" indent="0">
              <a:lnSpc>
                <a:spcPct val="120000"/>
              </a:lnSpc>
              <a:buNone/>
            </a:pPr>
            <a:r>
              <a:rPr lang="fr-FR" sz="2900" dirty="0">
                <a:solidFill>
                  <a:schemeClr val="bg1"/>
                </a:solidFill>
                <a:latin typeface="Century Gothic" panose="020B0502020202020204" pitchFamily="34" charset="0"/>
              </a:rPr>
              <a:t>Certains biais cognitifs sont particulièrement employés :</a:t>
            </a:r>
          </a:p>
          <a:p>
            <a:pPr>
              <a:lnSpc>
                <a:spcPct val="120000"/>
              </a:lnSpc>
            </a:pPr>
            <a:r>
              <a:rPr lang="fr-FR" sz="2900" dirty="0">
                <a:solidFill>
                  <a:schemeClr val="bg1"/>
                </a:solidFill>
                <a:latin typeface="Century Gothic" panose="020B0502020202020204" pitchFamily="34" charset="0"/>
              </a:rPr>
              <a:t>le biais de confirmation et la preuve sociale (tendance à faire et à croire ce que nos proches font ou disent) ;</a:t>
            </a:r>
          </a:p>
          <a:p>
            <a:pPr>
              <a:lnSpc>
                <a:spcPct val="120000"/>
              </a:lnSpc>
            </a:pPr>
            <a:r>
              <a:rPr lang="fr-FR" sz="2900" dirty="0">
                <a:solidFill>
                  <a:schemeClr val="bg1"/>
                </a:solidFill>
                <a:latin typeface="Century Gothic" panose="020B0502020202020204" pitchFamily="34" charset="0"/>
              </a:rPr>
              <a:t>le biais de cohérence et de corrélation : tendance à vouloir rendre cohérent des informations qui ne le sont pas nécessairement et à faire des liens ;</a:t>
            </a:r>
          </a:p>
          <a:p>
            <a:pPr>
              <a:lnSpc>
                <a:spcPct val="120000"/>
              </a:lnSpc>
            </a:pPr>
            <a:r>
              <a:rPr lang="fr-FR" sz="2900" dirty="0">
                <a:solidFill>
                  <a:schemeClr val="bg1"/>
                </a:solidFill>
                <a:latin typeface="Century Gothic" panose="020B0502020202020204" pitchFamily="34" charset="0"/>
              </a:rPr>
              <a:t>le biais de simplification : une réponse simple à un problème complexe est généralement mieux acceptée.</a:t>
            </a:r>
          </a:p>
          <a:p>
            <a:pPr marL="0" indent="0">
              <a:buNone/>
            </a:pPr>
            <a:endParaRPr lang="en-US" sz="1700" dirty="0">
              <a:solidFill>
                <a:schemeClr val="bg1"/>
              </a:solidFill>
            </a:endParaRPr>
          </a:p>
          <a:p>
            <a:pPr marL="0" indent="0">
              <a:buNone/>
            </a:pPr>
            <a:endParaRPr lang="en-US" sz="1700" dirty="0">
              <a:solidFill>
                <a:schemeClr val="bg1"/>
              </a:solidFill>
            </a:endParaRPr>
          </a:p>
        </p:txBody>
      </p:sp>
      <p:sp>
        <p:nvSpPr>
          <p:cNvPr id="6" name="ZoneTexte 5">
            <a:extLst>
              <a:ext uri="{FF2B5EF4-FFF2-40B4-BE49-F238E27FC236}">
                <a16:creationId xmlns:a16="http://schemas.microsoft.com/office/drawing/2014/main" id="{285EFD4D-5271-85CB-2747-A9C24A64482E}"/>
              </a:ext>
            </a:extLst>
          </p:cNvPr>
          <p:cNvSpPr txBox="1"/>
          <p:nvPr/>
        </p:nvSpPr>
        <p:spPr>
          <a:xfrm>
            <a:off x="5935290" y="270356"/>
            <a:ext cx="5674115" cy="646331"/>
          </a:xfrm>
          <a:prstGeom prst="rect">
            <a:avLst/>
          </a:prstGeom>
          <a:noFill/>
        </p:spPr>
        <p:txBody>
          <a:bodyPr wrap="square" rtlCol="0">
            <a:spAutoFit/>
          </a:bodyPr>
          <a:lstStyle/>
          <a:p>
            <a:pPr algn="just"/>
            <a:r>
              <a:rPr lang="fr-FR" dirty="0">
                <a:solidFill>
                  <a:schemeClr val="bg1"/>
                </a:solidFill>
              </a:rPr>
              <a:t>Les réseaux sociaux sont particulièrement adaptés à la diffusion de campagnes de manipulation de l’information</a:t>
            </a:r>
          </a:p>
        </p:txBody>
      </p:sp>
    </p:spTree>
    <p:extLst>
      <p:ext uri="{BB962C8B-B14F-4D97-AF65-F5344CB8AC3E}">
        <p14:creationId xmlns:p14="http://schemas.microsoft.com/office/powerpoint/2010/main" val="1131170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usieurs points d’interrogation sur fond noir">
            <a:extLst>
              <a:ext uri="{FF2B5EF4-FFF2-40B4-BE49-F238E27FC236}">
                <a16:creationId xmlns:a16="http://schemas.microsoft.com/office/drawing/2014/main" id="{5D6B23F6-2F40-91D3-B2AC-FA74C6B35336}"/>
              </a:ext>
            </a:extLst>
          </p:cNvPr>
          <p:cNvPicPr>
            <a:picLocks noChangeAspect="1"/>
          </p:cNvPicPr>
          <p:nvPr/>
        </p:nvPicPr>
        <p:blipFill rotWithShape="1">
          <a:blip r:embed="rId2">
            <a:alphaModFix amt="60000"/>
          </a:blip>
          <a:srcRect t="9881"/>
          <a:stretch/>
        </p:blipFill>
        <p:spPr>
          <a:xfrm>
            <a:off x="180975" y="182880"/>
            <a:ext cx="11823637" cy="6499784"/>
          </a:xfrm>
          <a:prstGeom prst="rect">
            <a:avLst/>
          </a:prstGeom>
        </p:spPr>
      </p:pic>
      <p:sp>
        <p:nvSpPr>
          <p:cNvPr id="2" name="Titre 1">
            <a:extLst>
              <a:ext uri="{FF2B5EF4-FFF2-40B4-BE49-F238E27FC236}">
                <a16:creationId xmlns:a16="http://schemas.microsoft.com/office/drawing/2014/main" id="{60289FCF-A3B0-0F64-1855-F5049D5424EB}"/>
              </a:ext>
            </a:extLst>
          </p:cNvPr>
          <p:cNvSpPr>
            <a:spLocks noGrp="1"/>
          </p:cNvSpPr>
          <p:nvPr>
            <p:ph type="title"/>
          </p:nvPr>
        </p:nvSpPr>
        <p:spPr>
          <a:xfrm>
            <a:off x="838200" y="525195"/>
            <a:ext cx="10165218" cy="2806506"/>
          </a:xfrm>
        </p:spPr>
        <p:txBody>
          <a:bodyPr anchor="b">
            <a:normAutofit/>
          </a:bodyPr>
          <a:lstStyle/>
          <a:p>
            <a:r>
              <a:rPr lang="fr-FR" sz="4000" b="1" dirty="0">
                <a:solidFill>
                  <a:srgbClr val="FFFFFF"/>
                </a:solidFill>
                <a:latin typeface="Century Gothic" panose="020B0502020202020204" pitchFamily="34" charset="0"/>
              </a:rPr>
              <a:t>Comment détecter Les manipulations de l’information ?</a:t>
            </a:r>
          </a:p>
        </p:txBody>
      </p:sp>
      <p:sp>
        <p:nvSpPr>
          <p:cNvPr id="3" name="Espace réservé du contenu 2">
            <a:extLst>
              <a:ext uri="{FF2B5EF4-FFF2-40B4-BE49-F238E27FC236}">
                <a16:creationId xmlns:a16="http://schemas.microsoft.com/office/drawing/2014/main" id="{4A374AE9-CBB2-B655-3AB5-E54007862DB4}"/>
              </a:ext>
            </a:extLst>
          </p:cNvPr>
          <p:cNvSpPr>
            <a:spLocks noGrp="1"/>
          </p:cNvSpPr>
          <p:nvPr>
            <p:ph idx="1"/>
          </p:nvPr>
        </p:nvSpPr>
        <p:spPr>
          <a:xfrm>
            <a:off x="838200" y="3526300"/>
            <a:ext cx="10165218" cy="2588458"/>
          </a:xfrm>
        </p:spPr>
        <p:txBody>
          <a:bodyPr>
            <a:normAutofit/>
          </a:bodyPr>
          <a:lstStyle/>
          <a:p>
            <a:pPr marL="0" indent="0">
              <a:buNone/>
            </a:pPr>
            <a:r>
              <a:rPr lang="fr-FR" sz="2400" b="1" dirty="0">
                <a:solidFill>
                  <a:srgbClr val="FFFFFF"/>
                </a:solidFill>
              </a:rPr>
              <a:t>1. Vérifier l’information</a:t>
            </a:r>
          </a:p>
          <a:p>
            <a:pPr lvl="1"/>
            <a:r>
              <a:rPr lang="fr-FR" sz="1400" dirty="0">
                <a:solidFill>
                  <a:srgbClr val="FFFFFF"/>
                </a:solidFill>
              </a:rPr>
              <a:t>L’information est-elle cohérente, crédible et vérifiable ?</a:t>
            </a:r>
          </a:p>
          <a:p>
            <a:pPr lvl="1"/>
            <a:r>
              <a:rPr lang="fr-FR" sz="1400" dirty="0">
                <a:solidFill>
                  <a:srgbClr val="FFFFFF"/>
                </a:solidFill>
              </a:rPr>
              <a:t>D’où vient-elle, qui la diffuse ? </a:t>
            </a:r>
          </a:p>
          <a:p>
            <a:pPr lvl="1"/>
            <a:r>
              <a:rPr lang="fr-FR" sz="1400" dirty="0">
                <a:solidFill>
                  <a:srgbClr val="FFFFFF"/>
                </a:solidFill>
              </a:rPr>
              <a:t>La source  est-elle généralement fiable et crédible ? </a:t>
            </a:r>
          </a:p>
          <a:p>
            <a:pPr lvl="1"/>
            <a:r>
              <a:rPr lang="fr-FR" sz="1400" dirty="0">
                <a:solidFill>
                  <a:srgbClr val="FFFFFF"/>
                </a:solidFill>
              </a:rPr>
              <a:t>De quand date t’elle ? Est-elle nouvelle ou est-ce une reprise ?</a:t>
            </a:r>
          </a:p>
          <a:p>
            <a:pPr lvl="1"/>
            <a:r>
              <a:rPr lang="fr-FR" sz="1400" dirty="0">
                <a:solidFill>
                  <a:srgbClr val="FFFFFF"/>
                </a:solidFill>
              </a:rPr>
              <a:t>Pourquoi cette information est-elle diffusée maintenant ?</a:t>
            </a:r>
          </a:p>
          <a:p>
            <a:pPr lvl="1"/>
            <a:r>
              <a:rPr lang="fr-FR" sz="1400" dirty="0">
                <a:solidFill>
                  <a:srgbClr val="FFFFFF"/>
                </a:solidFill>
              </a:rPr>
              <a:t>Si je clique, que je like ou que je partage, à qui ou à quoi cela </a:t>
            </a:r>
            <a:r>
              <a:rPr lang="fr-FR" sz="1400" dirty="0" err="1">
                <a:solidFill>
                  <a:srgbClr val="FFFFFF"/>
                </a:solidFill>
              </a:rPr>
              <a:t>sert-il</a:t>
            </a:r>
            <a:r>
              <a:rPr lang="fr-FR" sz="1400" dirty="0">
                <a:solidFill>
                  <a:srgbClr val="FFFFFF"/>
                </a:solidFill>
              </a:rPr>
              <a:t> ?</a:t>
            </a:r>
          </a:p>
          <a:p>
            <a:pPr lvl="1"/>
            <a:r>
              <a:rPr lang="fr-FR" sz="1400" dirty="0">
                <a:solidFill>
                  <a:srgbClr val="FFFFFF"/>
                </a:solidFill>
              </a:rPr>
              <a:t>Enfin, ai-je à faire à de l’information ou de l’opinion ?</a:t>
            </a:r>
          </a:p>
          <a:p>
            <a:pPr lvl="1"/>
            <a:endParaRPr lang="fr-FR" sz="1400" dirty="0">
              <a:solidFill>
                <a:srgbClr val="FFFFFF"/>
              </a:solidFill>
            </a:endParaRPr>
          </a:p>
        </p:txBody>
      </p:sp>
    </p:spTree>
    <p:extLst>
      <p:ext uri="{BB962C8B-B14F-4D97-AF65-F5344CB8AC3E}">
        <p14:creationId xmlns:p14="http://schemas.microsoft.com/office/powerpoint/2010/main" val="762769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Script informatique sur un écran">
            <a:extLst>
              <a:ext uri="{FF2B5EF4-FFF2-40B4-BE49-F238E27FC236}">
                <a16:creationId xmlns:a16="http://schemas.microsoft.com/office/drawing/2014/main" id="{E3C58AAF-EDC6-9928-E29D-0A0559DABB09}"/>
              </a:ext>
            </a:extLst>
          </p:cNvPr>
          <p:cNvPicPr>
            <a:picLocks noChangeAspect="1"/>
          </p:cNvPicPr>
          <p:nvPr/>
        </p:nvPicPr>
        <p:blipFill rotWithShape="1">
          <a:blip r:embed="rId2">
            <a:alphaModFix amt="60000"/>
          </a:blip>
          <a:srcRect t="5531" b="10200"/>
          <a:stretch/>
        </p:blipFill>
        <p:spPr>
          <a:xfrm>
            <a:off x="-1" y="10"/>
            <a:ext cx="12192001" cy="6857990"/>
          </a:xfrm>
          <a:prstGeom prst="rect">
            <a:avLst/>
          </a:prstGeom>
        </p:spPr>
      </p:pic>
      <p:sp>
        <p:nvSpPr>
          <p:cNvPr id="2" name="Titre 1">
            <a:extLst>
              <a:ext uri="{FF2B5EF4-FFF2-40B4-BE49-F238E27FC236}">
                <a16:creationId xmlns:a16="http://schemas.microsoft.com/office/drawing/2014/main" id="{60289FCF-A3B0-0F64-1855-F5049D5424EB}"/>
              </a:ext>
            </a:extLst>
          </p:cNvPr>
          <p:cNvSpPr>
            <a:spLocks noGrp="1"/>
          </p:cNvSpPr>
          <p:nvPr>
            <p:ph type="title"/>
          </p:nvPr>
        </p:nvSpPr>
        <p:spPr>
          <a:xfrm>
            <a:off x="334292" y="561485"/>
            <a:ext cx="5155263" cy="5571899"/>
          </a:xfrm>
        </p:spPr>
        <p:txBody>
          <a:bodyPr>
            <a:normAutofit/>
          </a:bodyPr>
          <a:lstStyle/>
          <a:p>
            <a:r>
              <a:rPr lang="fr-FR" b="1" dirty="0">
                <a:solidFill>
                  <a:srgbClr val="FFFFFF"/>
                </a:solidFill>
                <a:latin typeface="Century Gothic" panose="020B0502020202020204" pitchFamily="34" charset="0"/>
              </a:rPr>
              <a:t>Comment détecter les manipulations de l’information ?</a:t>
            </a:r>
            <a:br>
              <a:rPr lang="fr-FR" b="1" dirty="0">
                <a:solidFill>
                  <a:srgbClr val="FFFFFF"/>
                </a:solidFill>
                <a:latin typeface="Century Gothic" panose="020B0502020202020204" pitchFamily="34" charset="0"/>
              </a:rPr>
            </a:br>
            <a:br>
              <a:rPr lang="fr-FR" b="1" dirty="0">
                <a:solidFill>
                  <a:srgbClr val="FFFFFF"/>
                </a:solidFill>
                <a:latin typeface="Century Gothic" panose="020B0502020202020204" pitchFamily="34" charset="0"/>
              </a:rPr>
            </a:br>
            <a:r>
              <a:rPr lang="fr-FR" sz="2000" b="1" dirty="0">
                <a:solidFill>
                  <a:srgbClr val="FFFFFF"/>
                </a:solidFill>
                <a:latin typeface="Century Gothic" panose="020B0502020202020204" pitchFamily="34" charset="0"/>
              </a:rPr>
              <a:t>2</a:t>
            </a:r>
            <a:r>
              <a:rPr lang="fr-FR" sz="2400" b="1" dirty="0">
                <a:solidFill>
                  <a:srgbClr val="FFFFFF"/>
                </a:solidFill>
                <a:latin typeface="Century Gothic" panose="020B0502020202020204" pitchFamily="34" charset="0"/>
              </a:rPr>
              <a:t>. Vérifier le media</a:t>
            </a:r>
            <a:br>
              <a:rPr lang="fr-FR" sz="4400" b="1" dirty="0">
                <a:solidFill>
                  <a:srgbClr val="FFFFFF"/>
                </a:solidFill>
                <a:latin typeface="Century Gothic" panose="020B0502020202020204" pitchFamily="34" charset="0"/>
              </a:rPr>
            </a:br>
            <a:endParaRPr lang="fr-FR" b="1" dirty="0">
              <a:solidFill>
                <a:srgbClr val="FFFFFF"/>
              </a:solidFill>
              <a:latin typeface="Century Gothic" panose="020B0502020202020204" pitchFamily="34" charset="0"/>
            </a:endParaRPr>
          </a:p>
        </p:txBody>
      </p:sp>
      <p:sp>
        <p:nvSpPr>
          <p:cNvPr id="3" name="Espace réservé du contenu 2">
            <a:extLst>
              <a:ext uri="{FF2B5EF4-FFF2-40B4-BE49-F238E27FC236}">
                <a16:creationId xmlns:a16="http://schemas.microsoft.com/office/drawing/2014/main" id="{4A374AE9-CBB2-B655-3AB5-E54007862DB4}"/>
              </a:ext>
            </a:extLst>
          </p:cNvPr>
          <p:cNvSpPr>
            <a:spLocks noGrp="1"/>
          </p:cNvSpPr>
          <p:nvPr>
            <p:ph idx="1"/>
          </p:nvPr>
        </p:nvSpPr>
        <p:spPr>
          <a:xfrm>
            <a:off x="5603358" y="557189"/>
            <a:ext cx="6254350" cy="5941582"/>
          </a:xfrm>
        </p:spPr>
        <p:txBody>
          <a:bodyPr anchor="ctr">
            <a:normAutofit fontScale="62500" lnSpcReduction="20000"/>
          </a:bodyPr>
          <a:lstStyle/>
          <a:p>
            <a:pPr marL="0" indent="0">
              <a:buNone/>
            </a:pPr>
            <a:r>
              <a:rPr lang="fr-FR" sz="1900" b="1" dirty="0">
                <a:solidFill>
                  <a:srgbClr val="FFFFFF"/>
                </a:solidFill>
                <a:latin typeface="Century Gothic" panose="020B0502020202020204" pitchFamily="34" charset="0"/>
              </a:rPr>
              <a:t>Ce site WEB est-il légitime ? </a:t>
            </a:r>
          </a:p>
          <a:p>
            <a:pPr>
              <a:lnSpc>
                <a:spcPct val="140000"/>
              </a:lnSpc>
              <a:spcBef>
                <a:spcPts val="400"/>
              </a:spcBef>
            </a:pPr>
            <a:r>
              <a:rPr lang="fr-FR" sz="1800" dirty="0">
                <a:solidFill>
                  <a:srgbClr val="FFFFFF"/>
                </a:solidFill>
                <a:latin typeface="Century Gothic" panose="020B0502020202020204" pitchFamily="34" charset="0"/>
              </a:rPr>
              <a:t>Le nom de domaine est-il correct ? De nombreuses campagnes détournent des sites connus en modifiant l’extension ( </a:t>
            </a:r>
            <a:r>
              <a:rPr lang="fr-FR" sz="1800" i="1" dirty="0" err="1">
                <a:solidFill>
                  <a:srgbClr val="FFFFFF"/>
                </a:solidFill>
                <a:latin typeface="Century Gothic" panose="020B0502020202020204" pitchFamily="34" charset="0"/>
              </a:rPr>
              <a:t>xyz.ltd</a:t>
            </a:r>
            <a:r>
              <a:rPr lang="fr-FR" sz="1800" i="1" dirty="0">
                <a:solidFill>
                  <a:srgbClr val="FFFFFF"/>
                </a:solidFill>
                <a:latin typeface="Century Gothic" panose="020B0502020202020204" pitchFamily="34" charset="0"/>
              </a:rPr>
              <a:t> </a:t>
            </a:r>
            <a:r>
              <a:rPr lang="fr-FR" sz="1800" dirty="0">
                <a:solidFill>
                  <a:srgbClr val="FFFFFF"/>
                </a:solidFill>
                <a:latin typeface="Century Gothic" panose="020B0502020202020204" pitchFamily="34" charset="0"/>
              </a:rPr>
              <a:t>au lieu de </a:t>
            </a:r>
            <a:r>
              <a:rPr lang="fr-FR" sz="1800" i="1" dirty="0" err="1">
                <a:solidFill>
                  <a:srgbClr val="FFFFFF"/>
                </a:solidFill>
                <a:latin typeface="Century Gothic" panose="020B0502020202020204" pitchFamily="34" charset="0"/>
              </a:rPr>
              <a:t>xyz.fr</a:t>
            </a:r>
            <a:r>
              <a:rPr lang="fr-FR" sz="1800" i="1" dirty="0">
                <a:solidFill>
                  <a:srgbClr val="FFFFFF"/>
                </a:solidFill>
                <a:latin typeface="Century Gothic" panose="020B0502020202020204" pitchFamily="34" charset="0"/>
              </a:rPr>
              <a:t> </a:t>
            </a:r>
            <a:r>
              <a:rPr lang="fr-FR" sz="1800" dirty="0">
                <a:solidFill>
                  <a:srgbClr val="FFFFFF"/>
                </a:solidFill>
                <a:latin typeface="Century Gothic" panose="020B0502020202020204" pitchFamily="34" charset="0"/>
              </a:rPr>
              <a:t>par exemple). Vérifier l’adresse (URL) et le nom de domaine.</a:t>
            </a:r>
          </a:p>
          <a:p>
            <a:pPr>
              <a:lnSpc>
                <a:spcPct val="140000"/>
              </a:lnSpc>
              <a:spcBef>
                <a:spcPts val="400"/>
              </a:spcBef>
            </a:pPr>
            <a:r>
              <a:rPr lang="fr-FR" sz="1800" dirty="0">
                <a:solidFill>
                  <a:srgbClr val="FFFFFF"/>
                </a:solidFill>
                <a:latin typeface="Century Gothic" panose="020B0502020202020204" pitchFamily="34" charset="0"/>
              </a:rPr>
              <a:t>La page est-elle « dynamique » ? Sur les sites de média, les encarts publicitaires changent si vous rechargez la page, il y a en général des liens vers des diffusion « directs » etc. Si la page que vous consultez n’est pas dynamique : vigilance !</a:t>
            </a:r>
          </a:p>
          <a:p>
            <a:pPr marL="0" indent="0">
              <a:buNone/>
            </a:pPr>
            <a:r>
              <a:rPr lang="fr-FR" sz="1900" b="1" dirty="0">
                <a:solidFill>
                  <a:srgbClr val="FFFFFF"/>
                </a:solidFill>
                <a:latin typeface="Century Gothic" panose="020B0502020202020204" pitchFamily="34" charset="0"/>
              </a:rPr>
              <a:t>Le titre </a:t>
            </a:r>
          </a:p>
          <a:p>
            <a:pPr marL="0" indent="0">
              <a:lnSpc>
                <a:spcPct val="140000"/>
              </a:lnSpc>
              <a:spcBef>
                <a:spcPts val="400"/>
              </a:spcBef>
              <a:buNone/>
            </a:pPr>
            <a:r>
              <a:rPr lang="fr-FR" sz="1800" dirty="0">
                <a:solidFill>
                  <a:srgbClr val="FFFFFF"/>
                </a:solidFill>
                <a:latin typeface="Century Gothic" panose="020B0502020202020204" pitchFamily="34" charset="0"/>
              </a:rPr>
              <a:t>Ne vous arrêtez pas au titre accrocheur qui est là pour susciter une réaction. Lisez l’article avant de réagir. </a:t>
            </a:r>
          </a:p>
          <a:p>
            <a:pPr marL="0" indent="0">
              <a:buNone/>
            </a:pPr>
            <a:r>
              <a:rPr lang="fr-FR" sz="1900" b="1" dirty="0">
                <a:solidFill>
                  <a:srgbClr val="FFFFFF"/>
                </a:solidFill>
                <a:latin typeface="Century Gothic" panose="020B0502020202020204" pitchFamily="34" charset="0"/>
              </a:rPr>
              <a:t>Le contenu</a:t>
            </a:r>
          </a:p>
          <a:p>
            <a:pPr marL="0" indent="0">
              <a:lnSpc>
                <a:spcPct val="140000"/>
              </a:lnSpc>
              <a:spcBef>
                <a:spcPts val="400"/>
              </a:spcBef>
              <a:buNone/>
            </a:pPr>
            <a:r>
              <a:rPr lang="fr-FR" sz="1900" dirty="0">
                <a:solidFill>
                  <a:srgbClr val="FFFFFF"/>
                </a:solidFill>
                <a:latin typeface="Century Gothic" panose="020B0502020202020204" pitchFamily="34" charset="0"/>
              </a:rPr>
              <a:t>Identifiez s’il s’agit d’une information ou d’une opinion. Une information présente des faits dans leur contexte. </a:t>
            </a:r>
          </a:p>
          <a:p>
            <a:pPr marL="0" indent="0">
              <a:buNone/>
            </a:pPr>
            <a:r>
              <a:rPr lang="fr-FR" sz="1900" b="1" dirty="0">
                <a:solidFill>
                  <a:srgbClr val="FFFFFF"/>
                </a:solidFill>
                <a:latin typeface="Century Gothic" panose="020B0502020202020204" pitchFamily="34" charset="0"/>
              </a:rPr>
              <a:t>L’ auteur</a:t>
            </a:r>
          </a:p>
          <a:p>
            <a:pPr marL="0" indent="0">
              <a:lnSpc>
                <a:spcPct val="140000"/>
              </a:lnSpc>
              <a:spcBef>
                <a:spcPts val="400"/>
              </a:spcBef>
              <a:buNone/>
            </a:pPr>
            <a:r>
              <a:rPr lang="fr-FR" sz="1800" dirty="0">
                <a:solidFill>
                  <a:srgbClr val="FFFFFF"/>
                </a:solidFill>
                <a:latin typeface="Century Gothic" panose="020B0502020202020204" pitchFamily="34" charset="0"/>
              </a:rPr>
              <a:t>Qui a écrit ce texte et pourquoi ? Évitez les sites sans auteurs identifiés. Effectuez une recherche sur l’auteur avant.</a:t>
            </a:r>
          </a:p>
          <a:p>
            <a:pPr marL="0" indent="0">
              <a:buNone/>
            </a:pPr>
            <a:r>
              <a:rPr lang="fr-FR" sz="1900" b="1" dirty="0">
                <a:solidFill>
                  <a:srgbClr val="FFFFFF"/>
                </a:solidFill>
                <a:latin typeface="Century Gothic" panose="020B0502020202020204" pitchFamily="34" charset="0"/>
              </a:rPr>
              <a:t>Les images</a:t>
            </a:r>
          </a:p>
          <a:p>
            <a:pPr marL="0" indent="0">
              <a:lnSpc>
                <a:spcPct val="140000"/>
              </a:lnSpc>
              <a:spcBef>
                <a:spcPts val="400"/>
              </a:spcBef>
              <a:buNone/>
            </a:pPr>
            <a:r>
              <a:rPr lang="fr-FR" sz="1800" dirty="0">
                <a:solidFill>
                  <a:srgbClr val="FFFFFF"/>
                </a:solidFill>
                <a:latin typeface="Century Gothic" panose="020B0502020202020204" pitchFamily="34" charset="0"/>
              </a:rPr>
              <a:t>Générer une image avec une IA est très facile, modifier ou réutiliser des images (photos ou vidéo) également. Effectuez une recherche inversée d’image peut permettre de vérifiée si elle a déjà été utilisée dans un autre contexte.</a:t>
            </a:r>
          </a:p>
          <a:p>
            <a:pPr marL="0" indent="0">
              <a:buNone/>
            </a:pPr>
            <a:r>
              <a:rPr lang="fr-FR" sz="1900" b="1" dirty="0">
                <a:solidFill>
                  <a:srgbClr val="FFFFFF"/>
                </a:solidFill>
                <a:latin typeface="Century Gothic" panose="020B0502020202020204" pitchFamily="34" charset="0"/>
              </a:rPr>
              <a:t>Les sources</a:t>
            </a:r>
          </a:p>
          <a:p>
            <a:pPr marL="0" indent="0">
              <a:lnSpc>
                <a:spcPct val="140000"/>
              </a:lnSpc>
              <a:spcBef>
                <a:spcPts val="400"/>
              </a:spcBef>
              <a:buNone/>
            </a:pPr>
            <a:r>
              <a:rPr lang="fr-FR" sz="1800" dirty="0">
                <a:solidFill>
                  <a:srgbClr val="FFFFFF"/>
                </a:solidFill>
                <a:latin typeface="Century Gothic" panose="020B0502020202020204" pitchFamily="34" charset="0"/>
              </a:rPr>
              <a:t>Un article cite normalement ses sources. Vérifiez-le également.</a:t>
            </a:r>
          </a:p>
          <a:p>
            <a:pPr marL="0" indent="0">
              <a:buNone/>
            </a:pPr>
            <a:r>
              <a:rPr lang="fr-FR" sz="1900" b="1" dirty="0">
                <a:solidFill>
                  <a:srgbClr val="FFFFFF"/>
                </a:solidFill>
                <a:latin typeface="Century Gothic" panose="020B0502020202020204" pitchFamily="34" charset="0"/>
              </a:rPr>
              <a:t>Les commentaires</a:t>
            </a:r>
          </a:p>
          <a:p>
            <a:pPr marL="0" indent="0">
              <a:lnSpc>
                <a:spcPct val="140000"/>
              </a:lnSpc>
              <a:spcBef>
                <a:spcPts val="400"/>
              </a:spcBef>
              <a:buNone/>
            </a:pPr>
            <a:r>
              <a:rPr lang="fr-FR" sz="1800" dirty="0">
                <a:solidFill>
                  <a:srgbClr val="FFFFFF"/>
                </a:solidFill>
                <a:latin typeface="Century Gothic" panose="020B0502020202020204" pitchFamily="34" charset="0"/>
              </a:rPr>
              <a:t>Regardez qui commente, essayez d’identifier les bots (comptes qui postent des commentaires identiques ou proches.</a:t>
            </a:r>
          </a:p>
          <a:p>
            <a:pPr marL="0" indent="0">
              <a:buNone/>
            </a:pPr>
            <a:endParaRPr lang="fr-FR" sz="1100" dirty="0">
              <a:solidFill>
                <a:srgbClr val="FFFFFF"/>
              </a:solidFill>
              <a:latin typeface="Century Gothic" panose="020B0502020202020204" pitchFamily="34" charset="0"/>
            </a:endParaRPr>
          </a:p>
          <a:p>
            <a:pPr marL="457200" lvl="1" indent="0">
              <a:buNone/>
            </a:pPr>
            <a:endParaRPr lang="fr-FR" sz="1100" dirty="0">
              <a:solidFill>
                <a:srgbClr val="FFFFFF"/>
              </a:solidFill>
            </a:endParaRPr>
          </a:p>
        </p:txBody>
      </p:sp>
    </p:spTree>
    <p:extLst>
      <p:ext uri="{BB962C8B-B14F-4D97-AF65-F5344CB8AC3E}">
        <p14:creationId xmlns:p14="http://schemas.microsoft.com/office/powerpoint/2010/main" val="3359270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0289FCF-A3B0-0F64-1855-F5049D5424EB}"/>
              </a:ext>
            </a:extLst>
          </p:cNvPr>
          <p:cNvSpPr>
            <a:spLocks noGrp="1"/>
          </p:cNvSpPr>
          <p:nvPr>
            <p:ph type="title"/>
          </p:nvPr>
        </p:nvSpPr>
        <p:spPr>
          <a:xfrm>
            <a:off x="646152" y="313338"/>
            <a:ext cx="11079126" cy="542773"/>
          </a:xfrm>
        </p:spPr>
        <p:txBody>
          <a:bodyPr anchor="b">
            <a:normAutofit/>
          </a:bodyPr>
          <a:lstStyle/>
          <a:p>
            <a:pPr algn="r"/>
            <a:r>
              <a:rPr lang="fr-FR" sz="2800" b="1" dirty="0">
                <a:solidFill>
                  <a:srgbClr val="FFFFFF"/>
                </a:solidFill>
                <a:latin typeface="Century Gothic" panose="020B0502020202020204" pitchFamily="34" charset="0"/>
              </a:rPr>
              <a:t>Comment </a:t>
            </a:r>
            <a:r>
              <a:rPr lang="fr-FR" sz="2800" b="1" dirty="0">
                <a:solidFill>
                  <a:schemeClr val="bg1"/>
                </a:solidFill>
                <a:latin typeface="Century Gothic" panose="020B0502020202020204" pitchFamily="34" charset="0"/>
              </a:rPr>
              <a:t>d</a:t>
            </a:r>
            <a:r>
              <a:rPr lang="fr-FR" sz="2800" b="1" dirty="0">
                <a:latin typeface="Century Gothic" panose="020B0502020202020204" pitchFamily="34" charset="0"/>
              </a:rPr>
              <a:t>étecter des manipulations de l’information ?</a:t>
            </a:r>
          </a:p>
        </p:txBody>
      </p:sp>
      <p:sp>
        <p:nvSpPr>
          <p:cNvPr id="3" name="Espace réservé du contenu 2">
            <a:extLst>
              <a:ext uri="{FF2B5EF4-FFF2-40B4-BE49-F238E27FC236}">
                <a16:creationId xmlns:a16="http://schemas.microsoft.com/office/drawing/2014/main" id="{4A374AE9-CBB2-B655-3AB5-E54007862DB4}"/>
              </a:ext>
            </a:extLst>
          </p:cNvPr>
          <p:cNvSpPr>
            <a:spLocks noGrp="1"/>
          </p:cNvSpPr>
          <p:nvPr>
            <p:ph idx="1"/>
          </p:nvPr>
        </p:nvSpPr>
        <p:spPr>
          <a:xfrm>
            <a:off x="322593" y="2669454"/>
            <a:ext cx="3715234" cy="1686561"/>
          </a:xfrm>
        </p:spPr>
        <p:txBody>
          <a:bodyPr anchor="ctr">
            <a:normAutofit fontScale="47500" lnSpcReduction="20000"/>
          </a:bodyPr>
          <a:lstStyle/>
          <a:p>
            <a:pPr marL="0" indent="0" algn="r">
              <a:lnSpc>
                <a:spcPct val="140000"/>
              </a:lnSpc>
              <a:spcBef>
                <a:spcPts val="400"/>
              </a:spcBef>
              <a:buNone/>
            </a:pPr>
            <a:r>
              <a:rPr lang="fr-FR" sz="4500" b="1" dirty="0">
                <a:solidFill>
                  <a:schemeClr val="bg1"/>
                </a:solidFill>
                <a:latin typeface="Century Gothic" panose="020B0502020202020204" pitchFamily="34" charset="0"/>
              </a:rPr>
              <a:t>3. Identifier les techniques d’amplification et de diffusion artificielle</a:t>
            </a:r>
          </a:p>
          <a:p>
            <a:pPr marL="0" indent="0">
              <a:buNone/>
            </a:pPr>
            <a:endParaRPr lang="fr-FR" sz="2000" dirty="0">
              <a:latin typeface="Century Gothic" panose="020B0502020202020204" pitchFamily="34" charset="0"/>
            </a:endParaRPr>
          </a:p>
        </p:txBody>
      </p:sp>
      <p:pic>
        <p:nvPicPr>
          <p:cNvPr id="4" name="Image 3">
            <a:extLst>
              <a:ext uri="{FF2B5EF4-FFF2-40B4-BE49-F238E27FC236}">
                <a16:creationId xmlns:a16="http://schemas.microsoft.com/office/drawing/2014/main" id="{C239CEDA-82CA-60CE-308E-70A04293A419}"/>
              </a:ext>
            </a:extLst>
          </p:cNvPr>
          <p:cNvPicPr>
            <a:picLocks noChangeAspect="1"/>
          </p:cNvPicPr>
          <p:nvPr/>
        </p:nvPicPr>
        <p:blipFill>
          <a:blip r:embed="rId2"/>
          <a:stretch>
            <a:fillRect/>
          </a:stretch>
        </p:blipFill>
        <p:spPr>
          <a:xfrm>
            <a:off x="8109502" y="1016360"/>
            <a:ext cx="3615776" cy="4837158"/>
          </a:xfrm>
          <a:prstGeom prst="rect">
            <a:avLst/>
          </a:prstGeom>
        </p:spPr>
      </p:pic>
      <p:sp>
        <p:nvSpPr>
          <p:cNvPr id="5" name="Espace réservé du contenu 2">
            <a:extLst>
              <a:ext uri="{FF2B5EF4-FFF2-40B4-BE49-F238E27FC236}">
                <a16:creationId xmlns:a16="http://schemas.microsoft.com/office/drawing/2014/main" id="{36533127-43F5-D0BA-3E67-ECA0965A6A1D}"/>
              </a:ext>
            </a:extLst>
          </p:cNvPr>
          <p:cNvSpPr txBox="1">
            <a:spLocks/>
          </p:cNvSpPr>
          <p:nvPr/>
        </p:nvSpPr>
        <p:spPr>
          <a:xfrm>
            <a:off x="3745776" y="375624"/>
            <a:ext cx="4148856" cy="6472238"/>
          </a:xfrm>
          <a:prstGeom prst="rect">
            <a:avLst/>
          </a:prstGeom>
        </p:spPr>
        <p:txBody>
          <a:bodyPr vert="horz" lIns="91440" tIns="45720" rIns="91440" bIns="45720" rtlCol="0" anchor="ct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169200">
              <a:lnSpc>
                <a:spcPct val="140000"/>
              </a:lnSpc>
              <a:spcBef>
                <a:spcPts val="400"/>
              </a:spcBef>
              <a:buFont typeface="Arial" panose="020B0604020202020204" pitchFamily="34" charset="0"/>
              <a:buAutoNum type="arabicPeriod"/>
            </a:pPr>
            <a:r>
              <a:rPr lang="fr-FR" sz="2000" b="1" dirty="0">
                <a:latin typeface="Century Gothic" panose="020B0502020202020204" pitchFamily="34" charset="0"/>
              </a:rPr>
              <a:t>Photo</a:t>
            </a:r>
            <a:r>
              <a:rPr lang="fr-FR" sz="2000" dirty="0">
                <a:latin typeface="Century Gothic" panose="020B0502020202020204" pitchFamily="34" charset="0"/>
              </a:rPr>
              <a:t> : Les bots utilisent en général des photos détournées de personnes ou générées par IA. Effectuez une recherche image pour vérifier. </a:t>
            </a:r>
          </a:p>
          <a:p>
            <a:pPr marL="457200" indent="-169200">
              <a:lnSpc>
                <a:spcPct val="140000"/>
              </a:lnSpc>
              <a:spcBef>
                <a:spcPts val="400"/>
              </a:spcBef>
              <a:buFont typeface="Arial" panose="020B0604020202020204" pitchFamily="34" charset="0"/>
              <a:buAutoNum type="arabicPeriod"/>
            </a:pPr>
            <a:r>
              <a:rPr lang="fr-FR" sz="2000" b="1" dirty="0">
                <a:latin typeface="Century Gothic" panose="020B0502020202020204" pitchFamily="34" charset="0"/>
              </a:rPr>
              <a:t>Activités</a:t>
            </a:r>
            <a:r>
              <a:rPr lang="fr-FR" sz="2000" dirty="0">
                <a:latin typeface="Century Gothic" panose="020B0502020202020204" pitchFamily="34" charset="0"/>
              </a:rPr>
              <a:t> : les robots sont en général actifs. Vérifiez le nombre de publication par jour.</a:t>
            </a:r>
          </a:p>
          <a:p>
            <a:pPr marL="457200" indent="-169200">
              <a:lnSpc>
                <a:spcPct val="140000"/>
              </a:lnSpc>
              <a:spcBef>
                <a:spcPts val="400"/>
              </a:spcBef>
              <a:buFont typeface="Arial" panose="020B0604020202020204" pitchFamily="34" charset="0"/>
              <a:buAutoNum type="arabicPeriod"/>
            </a:pPr>
            <a:r>
              <a:rPr lang="fr-FR" sz="2000" b="1" dirty="0">
                <a:latin typeface="Century Gothic" panose="020B0502020202020204" pitchFamily="34" charset="0"/>
              </a:rPr>
              <a:t>Noms</a:t>
            </a:r>
            <a:r>
              <a:rPr lang="fr-FR" sz="2000" dirty="0">
                <a:latin typeface="Century Gothic" panose="020B0502020202020204" pitchFamily="34" charset="0"/>
              </a:rPr>
              <a:t> : les bots utilisent en général des noms aléatoires ou avec des combinaisons lettres chiffres.</a:t>
            </a:r>
          </a:p>
          <a:p>
            <a:pPr marL="457200" indent="-169200">
              <a:lnSpc>
                <a:spcPct val="140000"/>
              </a:lnSpc>
              <a:spcBef>
                <a:spcPts val="400"/>
              </a:spcBef>
              <a:buFont typeface="Arial" panose="020B0604020202020204" pitchFamily="34" charset="0"/>
              <a:buAutoNum type="arabicPeriod"/>
            </a:pPr>
            <a:r>
              <a:rPr lang="fr-FR" sz="2000" b="1" dirty="0">
                <a:latin typeface="Century Gothic" panose="020B0502020202020204" pitchFamily="34" charset="0"/>
              </a:rPr>
              <a:t>Date de création du compte </a:t>
            </a:r>
            <a:r>
              <a:rPr lang="fr-FR" sz="2000" dirty="0">
                <a:latin typeface="Century Gothic" panose="020B0502020202020204" pitchFamily="34" charset="0"/>
              </a:rPr>
              <a:t>: les bots ont en général une durée de vie limitée. Ils sont donc créés peu avant d’être actifs. S’ils utilisent de vieux compte, on trouvera souvent une durée importante entre date de création et premier message.</a:t>
            </a:r>
          </a:p>
          <a:p>
            <a:pPr marL="457200" indent="-169200">
              <a:lnSpc>
                <a:spcPct val="140000"/>
              </a:lnSpc>
              <a:spcBef>
                <a:spcPts val="400"/>
              </a:spcBef>
              <a:buFont typeface="Arial" panose="020B0604020202020204" pitchFamily="34" charset="0"/>
              <a:buAutoNum type="arabicPeriod"/>
            </a:pPr>
            <a:r>
              <a:rPr lang="fr-FR" sz="2000" b="1" dirty="0">
                <a:latin typeface="Century Gothic" panose="020B0502020202020204" pitchFamily="34" charset="0"/>
              </a:rPr>
              <a:t>Langues</a:t>
            </a:r>
            <a:r>
              <a:rPr lang="fr-FR" sz="2000" dirty="0">
                <a:latin typeface="Century Gothic" panose="020B0502020202020204" pitchFamily="34" charset="0"/>
              </a:rPr>
              <a:t> : les bots utilisent régulièrement des traducteurs automatiques qui entrainent des fautes ou des tournures de phrases étranges.</a:t>
            </a:r>
          </a:p>
          <a:p>
            <a:pPr marL="457200" indent="-169200">
              <a:lnSpc>
                <a:spcPct val="140000"/>
              </a:lnSpc>
              <a:spcBef>
                <a:spcPts val="400"/>
              </a:spcBef>
              <a:buFont typeface="Arial" panose="020B0604020202020204" pitchFamily="34" charset="0"/>
              <a:buAutoNum type="arabicPeriod"/>
            </a:pPr>
            <a:r>
              <a:rPr lang="fr-FR" sz="2000" b="1" dirty="0">
                <a:latin typeface="Century Gothic" panose="020B0502020202020204" pitchFamily="34" charset="0"/>
              </a:rPr>
              <a:t>Informations</a:t>
            </a:r>
            <a:r>
              <a:rPr lang="fr-FR" sz="2000" dirty="0">
                <a:latin typeface="Century Gothic" panose="020B0502020202020204" pitchFamily="34" charset="0"/>
              </a:rPr>
              <a:t> : les comptes de bots n’ont en général pas ou peu d’informations personnelles.</a:t>
            </a:r>
          </a:p>
          <a:p>
            <a:pPr marL="457200" indent="-169200">
              <a:lnSpc>
                <a:spcPct val="140000"/>
              </a:lnSpc>
              <a:spcBef>
                <a:spcPts val="400"/>
              </a:spcBef>
              <a:buFont typeface="Arial" panose="020B0604020202020204" pitchFamily="34" charset="0"/>
              <a:buAutoNum type="arabicPeriod"/>
            </a:pPr>
            <a:r>
              <a:rPr lang="fr-FR" sz="2000" b="1" dirty="0">
                <a:latin typeface="Century Gothic" panose="020B0502020202020204" pitchFamily="34" charset="0"/>
              </a:rPr>
              <a:t>Interactions</a:t>
            </a:r>
            <a:r>
              <a:rPr lang="fr-FR" sz="2000" dirty="0">
                <a:latin typeface="Century Gothic" panose="020B0502020202020204" pitchFamily="34" charset="0"/>
              </a:rPr>
              <a:t> : vérifiez les publications du compte. Les bots ont tendance à relayer beaucoup de contenus. Ils interagissent également avec d’autres robots pour se donner artificiellement de la visibilité et de la crédibilité.</a:t>
            </a:r>
          </a:p>
        </p:txBody>
      </p:sp>
      <p:sp>
        <p:nvSpPr>
          <p:cNvPr id="6" name="ZoneTexte 5">
            <a:extLst>
              <a:ext uri="{FF2B5EF4-FFF2-40B4-BE49-F238E27FC236}">
                <a16:creationId xmlns:a16="http://schemas.microsoft.com/office/drawing/2014/main" id="{703E73B0-ED09-13A6-A94C-5A2D91984C66}"/>
              </a:ext>
            </a:extLst>
          </p:cNvPr>
          <p:cNvSpPr txBox="1"/>
          <p:nvPr/>
        </p:nvSpPr>
        <p:spPr>
          <a:xfrm>
            <a:off x="8501063" y="6043613"/>
            <a:ext cx="3505198" cy="276999"/>
          </a:xfrm>
          <a:prstGeom prst="rect">
            <a:avLst/>
          </a:prstGeom>
          <a:noFill/>
        </p:spPr>
        <p:txBody>
          <a:bodyPr wrap="square" rtlCol="0">
            <a:spAutoFit/>
          </a:bodyPr>
          <a:lstStyle/>
          <a:p>
            <a:r>
              <a:rPr lang="fr-FR" sz="1200" dirty="0"/>
              <a:t>Source : https://</a:t>
            </a:r>
            <a:r>
              <a:rPr lang="fr-FR" sz="1200" dirty="0" err="1"/>
              <a:t>www.bliintelurad.se</a:t>
            </a:r>
            <a:r>
              <a:rPr lang="fr-FR" sz="1200" dirty="0"/>
              <a:t>/en/</a:t>
            </a:r>
          </a:p>
        </p:txBody>
      </p:sp>
      <p:sp>
        <p:nvSpPr>
          <p:cNvPr id="8" name="ZoneTexte 7">
            <a:extLst>
              <a:ext uri="{FF2B5EF4-FFF2-40B4-BE49-F238E27FC236}">
                <a16:creationId xmlns:a16="http://schemas.microsoft.com/office/drawing/2014/main" id="{82BBF897-8D5F-7520-1973-7E63EEF6AC1F}"/>
              </a:ext>
            </a:extLst>
          </p:cNvPr>
          <p:cNvSpPr txBox="1"/>
          <p:nvPr/>
        </p:nvSpPr>
        <p:spPr>
          <a:xfrm>
            <a:off x="146324" y="4528537"/>
            <a:ext cx="3754649" cy="1866473"/>
          </a:xfrm>
          <a:prstGeom prst="rect">
            <a:avLst/>
          </a:prstGeom>
          <a:noFill/>
        </p:spPr>
        <p:txBody>
          <a:bodyPr wrap="square">
            <a:spAutoFit/>
          </a:bodyPr>
          <a:lstStyle/>
          <a:p>
            <a:pPr marL="0" indent="0" algn="r">
              <a:lnSpc>
                <a:spcPct val="140000"/>
              </a:lnSpc>
              <a:spcBef>
                <a:spcPts val="400"/>
              </a:spcBef>
              <a:buNone/>
            </a:pPr>
            <a:r>
              <a:rPr lang="fr-FR" sz="1400" dirty="0">
                <a:solidFill>
                  <a:schemeClr val="bg1"/>
                </a:solidFill>
                <a:latin typeface="Century Gothic" panose="020B0502020202020204" pitchFamily="34" charset="0"/>
              </a:rPr>
              <a:t>Pour amplifier les fausses informations ou pour renforcer artificiellement certains messages, les auteurs de campagnes utilisent des faux comptes alimentés de façon automatiques ou semi-automatique par des robots (bots). </a:t>
            </a:r>
          </a:p>
        </p:txBody>
      </p:sp>
    </p:spTree>
    <p:extLst>
      <p:ext uri="{BB962C8B-B14F-4D97-AF65-F5344CB8AC3E}">
        <p14:creationId xmlns:p14="http://schemas.microsoft.com/office/powerpoint/2010/main" val="4191912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descr="Une image contenant art, écriture manuscrite, graffiti, signe&#10;&#10;Description générée automatiquement">
            <a:extLst>
              <a:ext uri="{FF2B5EF4-FFF2-40B4-BE49-F238E27FC236}">
                <a16:creationId xmlns:a16="http://schemas.microsoft.com/office/drawing/2014/main" id="{5588B0BE-2F1D-FA09-48A3-481ABE58B44B}"/>
              </a:ext>
            </a:extLst>
          </p:cNvPr>
          <p:cNvPicPr>
            <a:picLocks noGrp="1" noChangeAspect="1"/>
          </p:cNvPicPr>
          <p:nvPr>
            <p:ph idx="1"/>
          </p:nvPr>
        </p:nvPicPr>
        <p:blipFill rotWithShape="1">
          <a:blip r:embed="rId2"/>
          <a:srcRect t="5436"/>
          <a:stretch/>
        </p:blipFill>
        <p:spPr>
          <a:xfrm>
            <a:off x="-70290"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AC71D66-EFA4-C978-EFA5-FF710A3EA624}"/>
              </a:ext>
            </a:extLst>
          </p:cNvPr>
          <p:cNvSpPr>
            <a:spLocks noGrp="1"/>
          </p:cNvSpPr>
          <p:nvPr>
            <p:ph type="title"/>
          </p:nvPr>
        </p:nvSpPr>
        <p:spPr>
          <a:xfrm>
            <a:off x="687226" y="408813"/>
            <a:ext cx="6595959" cy="872359"/>
          </a:xfrm>
        </p:spPr>
        <p:txBody>
          <a:bodyPr vert="horz" lIns="91440" tIns="45720" rIns="91440" bIns="45720" rtlCol="0" anchor="ctr">
            <a:normAutofit fontScale="90000"/>
          </a:bodyPr>
          <a:lstStyle/>
          <a:p>
            <a:r>
              <a:rPr lang="fr-FR" sz="4000" b="1" spc="300" dirty="0">
                <a:solidFill>
                  <a:schemeClr val="bg1"/>
                </a:solidFill>
                <a:latin typeface="Century Gothic" panose="020B0502020202020204" pitchFamily="34" charset="0"/>
              </a:rPr>
              <a:t>LUTTER CONTRE LES BOTS</a:t>
            </a:r>
          </a:p>
        </p:txBody>
      </p:sp>
      <p:sp>
        <p:nvSpPr>
          <p:cNvPr id="7" name="ZoneTexte 6">
            <a:extLst>
              <a:ext uri="{FF2B5EF4-FFF2-40B4-BE49-F238E27FC236}">
                <a16:creationId xmlns:a16="http://schemas.microsoft.com/office/drawing/2014/main" id="{74515ED7-7876-4812-AC3D-33DBB3AF6175}"/>
              </a:ext>
            </a:extLst>
          </p:cNvPr>
          <p:cNvSpPr txBox="1"/>
          <p:nvPr/>
        </p:nvSpPr>
        <p:spPr>
          <a:xfrm>
            <a:off x="7973400" y="398075"/>
            <a:ext cx="3955432" cy="5132181"/>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Sur les réseaux sociaux les </a:t>
            </a:r>
            <a:r>
              <a:rPr kumimoji="0" lang="fr-FR"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bots</a:t>
            </a:r>
            <a:r>
              <a:rPr kumimoji="0" lang="fr-FR"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peuvent être utilisés pour </a:t>
            </a:r>
            <a:r>
              <a:rPr kumimoji="0" lang="fr-FR"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diffuser des fausses informations </a:t>
            </a:r>
            <a:r>
              <a:rPr kumimoji="0" lang="fr-FR"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de façon massive, donner de la visibilité artificiellement à un évènement, limiter la diffusion d’une information officielle ou donner une fausse impression de consensus sur un sujet.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Ils peuvent participer à des appels à la haine, au harcèlement ou à la violence.</a:t>
            </a:r>
          </a:p>
          <a:p>
            <a:pPr marL="0" marR="0" lvl="0" indent="0" algn="just" defTabSz="914400" rtl="0" eaLnBrk="1" fontAlgn="auto" latinLnBrk="0" hangingPunct="1">
              <a:lnSpc>
                <a:spcPct val="90000"/>
              </a:lnSpc>
              <a:spcBef>
                <a:spcPts val="0"/>
              </a:spcBef>
              <a:spcAft>
                <a:spcPts val="600"/>
              </a:spcAft>
              <a:buClrTx/>
              <a:buSzTx/>
              <a:buFontTx/>
              <a:buNone/>
              <a:tabLst/>
              <a:defRPr/>
            </a:pPr>
            <a:endParaRPr kumimoji="0" lang="fr-FR"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Pour lutter contre les </a:t>
            </a:r>
            <a:r>
              <a:rPr kumimoji="0" lang="fr-FR" sz="1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bots</a:t>
            </a:r>
            <a:r>
              <a:rPr kumimoji="0" lang="fr-FR"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il faut :</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fr-FR"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Les détecter </a:t>
            </a:r>
            <a:r>
              <a:rPr kumimoji="0" lang="fr-FR"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(cf. Guide de survie)</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fr-FR"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Les signaler </a:t>
            </a:r>
            <a:r>
              <a:rPr kumimoji="0" lang="fr-FR"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(s’ils commentent des violations du droit ou des conditions d’utilisation de la plateforme).</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fr-FR"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Nettoyer ses followers </a:t>
            </a:r>
            <a:r>
              <a:rPr kumimoji="0" lang="fr-FR"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(dans tous les cas, il faut supprimer ces comptes de vos followers)</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fr-FR"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Ne pas relayer les productions d’un bot </a:t>
            </a:r>
            <a:r>
              <a:rPr kumimoji="0" lang="fr-FR"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et lui donner de la visibilité.</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fr-FR"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Eviter les interactions </a:t>
            </a:r>
            <a:r>
              <a:rPr kumimoji="0" lang="fr-FR"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(like, commentaires, etc.).</a:t>
            </a:r>
          </a:p>
          <a:p>
            <a:pPr marL="114300" marR="0" lvl="0" indent="0" algn="l" defTabSz="914400" rtl="0" eaLnBrk="1" fontAlgn="auto" latinLnBrk="0" hangingPunct="1">
              <a:lnSpc>
                <a:spcPct val="90000"/>
              </a:lnSpc>
              <a:spcBef>
                <a:spcPts val="0"/>
              </a:spcBef>
              <a:spcAft>
                <a:spcPts val="600"/>
              </a:spcAft>
              <a:buClrTx/>
              <a:buSzTx/>
              <a:buFontTx/>
              <a:buNone/>
              <a:tabLst/>
              <a:defRPr/>
            </a:pPr>
            <a:endParaRPr kumimoji="0" lang="fr-FR"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114300" marR="0" lvl="0" indent="0" algn="l" defTabSz="914400" rtl="0" eaLnBrk="1" fontAlgn="auto" latinLnBrk="0" hangingPunct="1">
              <a:lnSpc>
                <a:spcPct val="90000"/>
              </a:lnSpc>
              <a:spcBef>
                <a:spcPts val="0"/>
              </a:spcBef>
              <a:spcAft>
                <a:spcPts val="600"/>
              </a:spcAft>
              <a:buClrTx/>
              <a:buSzTx/>
              <a:buFontTx/>
              <a:buNone/>
              <a:tabLst/>
              <a:defRPr/>
            </a:pPr>
            <a:endParaRPr kumimoji="0" lang="fr-FR"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114300" marR="0" lvl="0" indent="0" algn="l" defTabSz="914400" rtl="0" eaLnBrk="1" fontAlgn="auto" latinLnBrk="0" hangingPunct="1">
              <a:lnSpc>
                <a:spcPct val="90000"/>
              </a:lnSpc>
              <a:spcBef>
                <a:spcPts val="0"/>
              </a:spcBef>
              <a:spcAft>
                <a:spcPts val="600"/>
              </a:spcAft>
              <a:buClrTx/>
              <a:buSzTx/>
              <a:buFontTx/>
              <a:buNone/>
              <a:tabLst/>
              <a:defRPr/>
            </a:pPr>
            <a:endParaRPr kumimoji="0" lang="fr-FR"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pSp>
        <p:nvGrpSpPr>
          <p:cNvPr id="32" name="Groupe 31">
            <a:extLst>
              <a:ext uri="{FF2B5EF4-FFF2-40B4-BE49-F238E27FC236}">
                <a16:creationId xmlns:a16="http://schemas.microsoft.com/office/drawing/2014/main" id="{C3E7595D-E069-738A-4CC8-E9195123F096}"/>
              </a:ext>
            </a:extLst>
          </p:cNvPr>
          <p:cNvGrpSpPr/>
          <p:nvPr/>
        </p:nvGrpSpPr>
        <p:grpSpPr>
          <a:xfrm>
            <a:off x="926325" y="4342188"/>
            <a:ext cx="4674377" cy="2244609"/>
            <a:chOff x="5517980" y="3037151"/>
            <a:chExt cx="6340928" cy="3186416"/>
          </a:xfrm>
          <a:noFill/>
        </p:grpSpPr>
        <p:sp>
          <p:nvSpPr>
            <p:cNvPr id="23" name="ZoneTexte 22">
              <a:extLst>
                <a:ext uri="{FF2B5EF4-FFF2-40B4-BE49-F238E27FC236}">
                  <a16:creationId xmlns:a16="http://schemas.microsoft.com/office/drawing/2014/main" id="{4CF28ACA-9ECD-7872-74D8-50AD4D0520B7}"/>
                </a:ext>
              </a:extLst>
            </p:cNvPr>
            <p:cNvSpPr txBox="1"/>
            <p:nvPr/>
          </p:nvSpPr>
          <p:spPr>
            <a:xfrm>
              <a:off x="5536156" y="3615090"/>
              <a:ext cx="6139542" cy="327686"/>
            </a:xfrm>
            <a:prstGeom prst="rect">
              <a:avLst/>
            </a:prstGeom>
            <a:grpFill/>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5" name="ZoneTexte 24">
              <a:extLst>
                <a:ext uri="{FF2B5EF4-FFF2-40B4-BE49-F238E27FC236}">
                  <a16:creationId xmlns:a16="http://schemas.microsoft.com/office/drawing/2014/main" id="{A658F9C3-005A-AFD0-273D-7DE529FD88F4}"/>
                </a:ext>
              </a:extLst>
            </p:cNvPr>
            <p:cNvSpPr txBox="1"/>
            <p:nvPr/>
          </p:nvSpPr>
          <p:spPr>
            <a:xfrm>
              <a:off x="5534308" y="4979930"/>
              <a:ext cx="6248399" cy="327686"/>
            </a:xfrm>
            <a:prstGeom prst="rect">
              <a:avLst/>
            </a:prstGeom>
            <a:grpFill/>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7" name="ZoneTexte 26">
              <a:extLst>
                <a:ext uri="{FF2B5EF4-FFF2-40B4-BE49-F238E27FC236}">
                  <a16:creationId xmlns:a16="http://schemas.microsoft.com/office/drawing/2014/main" id="{0460703F-C14D-E06B-F5C5-9853FF7B43B5}"/>
                </a:ext>
              </a:extLst>
            </p:cNvPr>
            <p:cNvSpPr txBox="1"/>
            <p:nvPr/>
          </p:nvSpPr>
          <p:spPr>
            <a:xfrm>
              <a:off x="5517980" y="5895881"/>
              <a:ext cx="6281056" cy="327686"/>
            </a:xfrm>
            <a:prstGeom prst="rect">
              <a:avLst/>
            </a:prstGeom>
            <a:grpFill/>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9" name="ZoneTexte 28">
              <a:extLst>
                <a:ext uri="{FF2B5EF4-FFF2-40B4-BE49-F238E27FC236}">
                  <a16:creationId xmlns:a16="http://schemas.microsoft.com/office/drawing/2014/main" id="{AC513C2D-E028-E86A-35EE-5C5837679A96}"/>
                </a:ext>
              </a:extLst>
            </p:cNvPr>
            <p:cNvSpPr txBox="1"/>
            <p:nvPr/>
          </p:nvSpPr>
          <p:spPr>
            <a:xfrm>
              <a:off x="5534308" y="3037151"/>
              <a:ext cx="6324600" cy="327686"/>
            </a:xfrm>
            <a:prstGeom prst="rect">
              <a:avLst/>
            </a:prstGeom>
            <a:grpFill/>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31" name="ZoneTexte 30">
              <a:extLst>
                <a:ext uri="{FF2B5EF4-FFF2-40B4-BE49-F238E27FC236}">
                  <a16:creationId xmlns:a16="http://schemas.microsoft.com/office/drawing/2014/main" id="{5273FA25-AFBB-47B0-41F4-D42A3B9FA325}"/>
                </a:ext>
              </a:extLst>
            </p:cNvPr>
            <p:cNvSpPr txBox="1"/>
            <p:nvPr/>
          </p:nvSpPr>
          <p:spPr>
            <a:xfrm>
              <a:off x="5534308" y="4216112"/>
              <a:ext cx="6324600" cy="327686"/>
            </a:xfrm>
            <a:prstGeom prst="rect">
              <a:avLst/>
            </a:prstGeom>
            <a:grpFill/>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grpSp>
      <p:pic>
        <p:nvPicPr>
          <p:cNvPr id="34" name="Image 33" descr="Une image contenant Graphique, clipart, logo, Police&#10;&#10;Description générée automatiquement">
            <a:extLst>
              <a:ext uri="{FF2B5EF4-FFF2-40B4-BE49-F238E27FC236}">
                <a16:creationId xmlns:a16="http://schemas.microsoft.com/office/drawing/2014/main" id="{384C82B6-A3DA-1C58-DC08-2FE1558C910D}"/>
              </a:ext>
            </a:extLst>
          </p:cNvPr>
          <p:cNvPicPr>
            <a:picLocks noChangeAspect="1"/>
          </p:cNvPicPr>
          <p:nvPr/>
        </p:nvPicPr>
        <p:blipFill>
          <a:blip r:embed="rId3"/>
          <a:stretch>
            <a:fillRect/>
          </a:stretch>
        </p:blipFill>
        <p:spPr>
          <a:xfrm>
            <a:off x="10318455" y="5316672"/>
            <a:ext cx="1467954" cy="1467954"/>
          </a:xfrm>
          <a:prstGeom prst="rect">
            <a:avLst/>
          </a:prstGeom>
        </p:spPr>
      </p:pic>
      <p:sp>
        <p:nvSpPr>
          <p:cNvPr id="36" name="ZoneTexte 35">
            <a:extLst>
              <a:ext uri="{FF2B5EF4-FFF2-40B4-BE49-F238E27FC236}">
                <a16:creationId xmlns:a16="http://schemas.microsoft.com/office/drawing/2014/main" id="{46F7CE09-79A3-0935-2C79-A4D188CB52AE}"/>
              </a:ext>
            </a:extLst>
          </p:cNvPr>
          <p:cNvSpPr txBox="1"/>
          <p:nvPr/>
        </p:nvSpPr>
        <p:spPr>
          <a:xfrm>
            <a:off x="4260" y="5227516"/>
            <a:ext cx="2409506" cy="92333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Century Gothic" panose="020B0502020202020204" pitchFamily="34" charset="0"/>
                <a:ea typeface="+mn-ea"/>
                <a:cs typeface="+mn-cs"/>
              </a:rPr>
              <a:t>Signaler les comptes et les contenus </a:t>
            </a:r>
          </a:p>
        </p:txBody>
      </p:sp>
      <p:pic>
        <p:nvPicPr>
          <p:cNvPr id="4" name="Image 3">
            <a:hlinkClick r:id="rId4"/>
            <a:extLst>
              <a:ext uri="{FF2B5EF4-FFF2-40B4-BE49-F238E27FC236}">
                <a16:creationId xmlns:a16="http://schemas.microsoft.com/office/drawing/2014/main" id="{396DEDEA-9DEC-C9D5-32D7-2C8D8300989C}"/>
              </a:ext>
            </a:extLst>
          </p:cNvPr>
          <p:cNvPicPr>
            <a:picLocks noChangeAspect="1"/>
          </p:cNvPicPr>
          <p:nvPr/>
        </p:nvPicPr>
        <p:blipFill>
          <a:blip r:embed="rId5"/>
          <a:stretch>
            <a:fillRect/>
          </a:stretch>
        </p:blipFill>
        <p:spPr>
          <a:xfrm>
            <a:off x="3414609" y="5234693"/>
            <a:ext cx="872359" cy="872359"/>
          </a:xfrm>
          <a:prstGeom prst="rect">
            <a:avLst/>
          </a:prstGeom>
        </p:spPr>
      </p:pic>
      <p:pic>
        <p:nvPicPr>
          <p:cNvPr id="8" name="Image 7">
            <a:hlinkClick r:id="rId6"/>
            <a:extLst>
              <a:ext uri="{FF2B5EF4-FFF2-40B4-BE49-F238E27FC236}">
                <a16:creationId xmlns:a16="http://schemas.microsoft.com/office/drawing/2014/main" id="{2A5486AA-026D-0ECC-A2E4-879B2A1C34D9}"/>
              </a:ext>
            </a:extLst>
          </p:cNvPr>
          <p:cNvPicPr>
            <a:picLocks noChangeAspect="1"/>
          </p:cNvPicPr>
          <p:nvPr/>
        </p:nvPicPr>
        <p:blipFill>
          <a:blip r:embed="rId7"/>
          <a:stretch>
            <a:fillRect/>
          </a:stretch>
        </p:blipFill>
        <p:spPr>
          <a:xfrm>
            <a:off x="4374138" y="5208661"/>
            <a:ext cx="872359" cy="872359"/>
          </a:xfrm>
          <a:prstGeom prst="rect">
            <a:avLst/>
          </a:prstGeom>
        </p:spPr>
      </p:pic>
      <p:pic>
        <p:nvPicPr>
          <p:cNvPr id="16" name="Image 15">
            <a:hlinkClick r:id="rId8"/>
            <a:extLst>
              <a:ext uri="{FF2B5EF4-FFF2-40B4-BE49-F238E27FC236}">
                <a16:creationId xmlns:a16="http://schemas.microsoft.com/office/drawing/2014/main" id="{2EAEF528-C465-B6FB-139A-1889DDC8CAF2}"/>
              </a:ext>
            </a:extLst>
          </p:cNvPr>
          <p:cNvPicPr>
            <a:picLocks noChangeAspect="1"/>
          </p:cNvPicPr>
          <p:nvPr/>
        </p:nvPicPr>
        <p:blipFill>
          <a:blip r:embed="rId9"/>
          <a:stretch>
            <a:fillRect/>
          </a:stretch>
        </p:blipFill>
        <p:spPr>
          <a:xfrm>
            <a:off x="5338542" y="5223819"/>
            <a:ext cx="872360" cy="872360"/>
          </a:xfrm>
          <a:prstGeom prst="rect">
            <a:avLst/>
          </a:prstGeom>
        </p:spPr>
      </p:pic>
      <p:pic>
        <p:nvPicPr>
          <p:cNvPr id="20" name="Image 19">
            <a:hlinkClick r:id="rId10"/>
            <a:extLst>
              <a:ext uri="{FF2B5EF4-FFF2-40B4-BE49-F238E27FC236}">
                <a16:creationId xmlns:a16="http://schemas.microsoft.com/office/drawing/2014/main" id="{D8B0A8CF-D919-301B-7620-39FCBD5B64EE}"/>
              </a:ext>
            </a:extLst>
          </p:cNvPr>
          <p:cNvPicPr>
            <a:picLocks noChangeAspect="1"/>
          </p:cNvPicPr>
          <p:nvPr/>
        </p:nvPicPr>
        <p:blipFill>
          <a:blip r:embed="rId11"/>
          <a:stretch>
            <a:fillRect/>
          </a:stretch>
        </p:blipFill>
        <p:spPr>
          <a:xfrm>
            <a:off x="6210902" y="5123857"/>
            <a:ext cx="1072284" cy="1072284"/>
          </a:xfrm>
          <a:prstGeom prst="rect">
            <a:avLst/>
          </a:prstGeom>
        </p:spPr>
      </p:pic>
      <p:pic>
        <p:nvPicPr>
          <p:cNvPr id="24" name="Image 23">
            <a:hlinkClick r:id="rId12"/>
            <a:extLst>
              <a:ext uri="{FF2B5EF4-FFF2-40B4-BE49-F238E27FC236}">
                <a16:creationId xmlns:a16="http://schemas.microsoft.com/office/drawing/2014/main" id="{421E8D09-8635-F45F-24A5-53AE2EAD83D3}"/>
              </a:ext>
            </a:extLst>
          </p:cNvPr>
          <p:cNvPicPr>
            <a:picLocks noChangeAspect="1"/>
          </p:cNvPicPr>
          <p:nvPr/>
        </p:nvPicPr>
        <p:blipFill>
          <a:blip r:embed="rId13"/>
          <a:stretch>
            <a:fillRect/>
          </a:stretch>
        </p:blipFill>
        <p:spPr>
          <a:xfrm>
            <a:off x="2455366" y="5234693"/>
            <a:ext cx="861486" cy="861486"/>
          </a:xfrm>
          <a:prstGeom prst="rect">
            <a:avLst/>
          </a:prstGeom>
        </p:spPr>
      </p:pic>
    </p:spTree>
    <p:extLst>
      <p:ext uri="{BB962C8B-B14F-4D97-AF65-F5344CB8AC3E}">
        <p14:creationId xmlns:p14="http://schemas.microsoft.com/office/powerpoint/2010/main" val="2161682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re 1">
            <a:extLst>
              <a:ext uri="{FF2B5EF4-FFF2-40B4-BE49-F238E27FC236}">
                <a16:creationId xmlns:a16="http://schemas.microsoft.com/office/drawing/2014/main" id="{A9FCAA60-6526-BD1D-B8ED-143233405960}"/>
              </a:ext>
            </a:extLst>
          </p:cNvPr>
          <p:cNvSpPr>
            <a:spLocks noGrp="1"/>
          </p:cNvSpPr>
          <p:nvPr>
            <p:ph type="title"/>
          </p:nvPr>
        </p:nvSpPr>
        <p:spPr>
          <a:xfrm>
            <a:off x="6442739" y="467335"/>
            <a:ext cx="5178647" cy="1225650"/>
          </a:xfrm>
        </p:spPr>
        <p:txBody>
          <a:bodyPr anchor="b">
            <a:normAutofit/>
          </a:bodyPr>
          <a:lstStyle/>
          <a:p>
            <a:r>
              <a:rPr lang="fr-FR" sz="3800" b="1" dirty="0">
                <a:solidFill>
                  <a:schemeClr val="bg1"/>
                </a:solidFill>
                <a:latin typeface="Century Gothic" panose="020B0502020202020204" pitchFamily="34" charset="0"/>
              </a:rPr>
              <a:t>Qui sommes-nous ?</a:t>
            </a:r>
          </a:p>
        </p:txBody>
      </p:sp>
      <p:pic>
        <p:nvPicPr>
          <p:cNvPr id="4" name="Image 3">
            <a:extLst>
              <a:ext uri="{FF2B5EF4-FFF2-40B4-BE49-F238E27FC236}">
                <a16:creationId xmlns:a16="http://schemas.microsoft.com/office/drawing/2014/main" id="{43D2263F-2088-9C68-4E45-79712BEDC790}"/>
              </a:ext>
            </a:extLst>
          </p:cNvPr>
          <p:cNvPicPr>
            <a:picLocks noChangeAspect="1"/>
          </p:cNvPicPr>
          <p:nvPr/>
        </p:nvPicPr>
        <p:blipFill>
          <a:blip r:embed="rId2"/>
          <a:stretch>
            <a:fillRect/>
          </a:stretch>
        </p:blipFill>
        <p:spPr>
          <a:xfrm>
            <a:off x="-2346" y="595726"/>
            <a:ext cx="5666547" cy="5666547"/>
          </a:xfrm>
          <a:prstGeom prst="rect">
            <a:avLst/>
          </a:prstGeom>
        </p:spPr>
      </p:pic>
      <p:cxnSp>
        <p:nvCxnSpPr>
          <p:cNvPr id="17" name="Straight Connector 16">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Espace réservé du contenu 9">
            <a:extLst>
              <a:ext uri="{FF2B5EF4-FFF2-40B4-BE49-F238E27FC236}">
                <a16:creationId xmlns:a16="http://schemas.microsoft.com/office/drawing/2014/main" id="{8428D487-D5E3-845D-0C13-E59767E7DFD9}"/>
              </a:ext>
            </a:extLst>
          </p:cNvPr>
          <p:cNvSpPr>
            <a:spLocks noGrp="1"/>
          </p:cNvSpPr>
          <p:nvPr>
            <p:ph idx="1"/>
          </p:nvPr>
        </p:nvSpPr>
        <p:spPr>
          <a:xfrm>
            <a:off x="6523493" y="1984576"/>
            <a:ext cx="4718304" cy="3395497"/>
          </a:xfrm>
        </p:spPr>
        <p:txBody>
          <a:bodyPr>
            <a:normAutofit/>
          </a:bodyPr>
          <a:lstStyle/>
          <a:p>
            <a:pPr marL="0" indent="0">
              <a:buNone/>
            </a:pPr>
            <a:r>
              <a:rPr lang="fr-FR" sz="1900" dirty="0">
                <a:solidFill>
                  <a:schemeClr val="bg1"/>
                </a:solidFill>
                <a:latin typeface="Century Gothic" panose="020B0502020202020204" pitchFamily="34" charset="0"/>
              </a:rPr>
              <a:t>M82_project est une association à but non lucratif dont l’objectif est de faciliter la compréhension et la prise en compte des enjeux liés à la sécurité numérique et enfin à favoriser la circulation des connaissances. Elle vise à constituer, animer et développer un réseau d’acteurs et d’experts du domaine de la cybersécurité, du numérique et des manipulations de l’information.</a:t>
            </a:r>
          </a:p>
          <a:p>
            <a:pPr marL="0" indent="0">
              <a:buNone/>
            </a:pPr>
            <a:r>
              <a:rPr lang="fr-FR" sz="2000" i="1" dirty="0">
                <a:solidFill>
                  <a:schemeClr val="bg1"/>
                </a:solidFill>
                <a:latin typeface="Century Gothic" panose="020B0502020202020204" pitchFamily="34" charset="0"/>
              </a:rPr>
              <a:t>contact@m82-project.com</a:t>
            </a:r>
            <a:endParaRPr lang="fr-FR" sz="2000" dirty="0">
              <a:solidFill>
                <a:schemeClr val="bg1"/>
              </a:solidFill>
            </a:endParaRPr>
          </a:p>
        </p:txBody>
      </p:sp>
      <p:cxnSp>
        <p:nvCxnSpPr>
          <p:cNvPr id="19" name="Straight Connector 18">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10500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TotalTime>
  <Words>1107</Words>
  <Application>Microsoft Macintosh PowerPoint</Application>
  <PresentationFormat>Grand écran</PresentationFormat>
  <Paragraphs>68</Paragraphs>
  <Slides>9</Slides>
  <Notes>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Arial</vt:lpstr>
      <vt:lpstr>Calibri</vt:lpstr>
      <vt:lpstr>Calibri Light</vt:lpstr>
      <vt:lpstr>Century Gothic</vt:lpstr>
      <vt:lpstr>Thème Office</vt:lpstr>
      <vt:lpstr>Petit manuel de survie contre la manipulation de l’information en ligne</vt:lpstr>
      <vt:lpstr>De quoi parle-t-on ?</vt:lpstr>
      <vt:lpstr>Pourquoi manipuler l’information ?</vt:lpstr>
      <vt:lpstr>Comment ça marche ?</vt:lpstr>
      <vt:lpstr>Comment détecter Les manipulations de l’information ?</vt:lpstr>
      <vt:lpstr>Comment détecter les manipulations de l’information ?  2. Vérifier le media </vt:lpstr>
      <vt:lpstr>Comment détecter des manipulations de l’information ?</vt:lpstr>
      <vt:lpstr>LUTTER CONTRE LES BOTS</vt:lpstr>
      <vt:lpstr>Qui sommes-nous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Petit manuel de survie contre la manipulation de l’information en ligne </dc:title>
  <dc:creator>Bertrand Boyer</dc:creator>
  <cp:lastModifiedBy>Bertrand Boyer</cp:lastModifiedBy>
  <cp:revision>11</cp:revision>
  <dcterms:created xsi:type="dcterms:W3CDTF">2024-01-05T17:26:06Z</dcterms:created>
  <dcterms:modified xsi:type="dcterms:W3CDTF">2024-01-20T14:48:12Z</dcterms:modified>
</cp:coreProperties>
</file>